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4"/>
  </p:sldMasterIdLst>
  <p:notesMasterIdLst>
    <p:notesMasterId r:id="rId37"/>
  </p:notesMasterIdLst>
  <p:sldIdLst>
    <p:sldId id="1351" r:id="rId5"/>
    <p:sldId id="262" r:id="rId6"/>
    <p:sldId id="263" r:id="rId7"/>
    <p:sldId id="264" r:id="rId8"/>
    <p:sldId id="1474" r:id="rId9"/>
    <p:sldId id="265" r:id="rId10"/>
    <p:sldId id="1423" r:id="rId11"/>
    <p:sldId id="1430" r:id="rId12"/>
    <p:sldId id="1460" r:id="rId13"/>
    <p:sldId id="1461" r:id="rId14"/>
    <p:sldId id="1458" r:id="rId15"/>
    <p:sldId id="1462" r:id="rId16"/>
    <p:sldId id="1467" r:id="rId17"/>
    <p:sldId id="1464" r:id="rId18"/>
    <p:sldId id="1465" r:id="rId19"/>
    <p:sldId id="1463" r:id="rId20"/>
    <p:sldId id="1466" r:id="rId21"/>
    <p:sldId id="1476" r:id="rId22"/>
    <p:sldId id="1468" r:id="rId23"/>
    <p:sldId id="1459" r:id="rId24"/>
    <p:sldId id="1453" r:id="rId25"/>
    <p:sldId id="1454" r:id="rId26"/>
    <p:sldId id="1455" r:id="rId27"/>
    <p:sldId id="1473" r:id="rId28"/>
    <p:sldId id="1425" r:id="rId29"/>
    <p:sldId id="1475" r:id="rId30"/>
    <p:sldId id="1469" r:id="rId31"/>
    <p:sldId id="1431" r:id="rId32"/>
    <p:sldId id="1470" r:id="rId33"/>
    <p:sldId id="1472" r:id="rId34"/>
    <p:sldId id="1471" r:id="rId35"/>
    <p:sldId id="145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573BFB-7CAA-4F07-8C06-D9105874F780}">
          <p14:sldIdLst>
            <p14:sldId id="1351"/>
            <p14:sldId id="262"/>
          </p14:sldIdLst>
        </p14:section>
        <p14:section name="AMY" id="{BA804D78-4A6B-4A15-A0A6-B3B80D164A0C}">
          <p14:sldIdLst>
            <p14:sldId id="263"/>
            <p14:sldId id="264"/>
            <p14:sldId id="1474"/>
            <p14:sldId id="265"/>
          </p14:sldIdLst>
        </p14:section>
        <p14:section name="PAULA" id="{D9EF9472-2129-420C-9A05-0784EA2F0B9E}">
          <p14:sldIdLst>
            <p14:sldId id="1423"/>
            <p14:sldId id="1430"/>
            <p14:sldId id="1460"/>
            <p14:sldId id="1461"/>
            <p14:sldId id="1458"/>
            <p14:sldId id="1462"/>
            <p14:sldId id="1467"/>
            <p14:sldId id="1464"/>
            <p14:sldId id="1465"/>
            <p14:sldId id="1463"/>
            <p14:sldId id="1466"/>
            <p14:sldId id="1476"/>
            <p14:sldId id="1468"/>
            <p14:sldId id="1459"/>
          </p14:sldIdLst>
        </p14:section>
        <p14:section name="Deana" id="{6414D3D5-CB3E-4AF7-8364-A7A6C8B0A34D}">
          <p14:sldIdLst>
            <p14:sldId id="1453"/>
            <p14:sldId id="1454"/>
            <p14:sldId id="1455"/>
          </p14:sldIdLst>
        </p14:section>
        <p14:section name="AMY" id="{F0E45589-4F74-42E8-874B-490A47DB3F2F}">
          <p14:sldIdLst>
            <p14:sldId id="1473"/>
            <p14:sldId id="1425"/>
            <p14:sldId id="1475"/>
            <p14:sldId id="1469"/>
            <p14:sldId id="1431"/>
            <p14:sldId id="1470"/>
            <p14:sldId id="1472"/>
            <p14:sldId id="1471"/>
            <p14:sldId id="1451"/>
          </p14:sldIdLst>
        </p14:section>
        <p14:section name="Appendix" id="{6C596CB8-716B-479F-A239-3AB173243FF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C2A"/>
    <a:srgbClr val="009639"/>
    <a:srgbClr val="F68220"/>
    <a:srgbClr val="00AB4F"/>
    <a:srgbClr val="0072CE"/>
    <a:srgbClr val="8D54A2"/>
    <a:srgbClr val="8C4799"/>
    <a:srgbClr val="0077BE"/>
    <a:srgbClr val="ECEDF1"/>
    <a:srgbClr val="D22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AE2CB3-7FF1-A1E1-14C5-76F29882B413}" v="571" dt="2024-07-31T01:29:15.502"/>
    <p1510:client id="{780C01E6-60F8-965E-86EE-4916A55D0A1A}" v="1507" dt="2024-07-31T02:20:55.192"/>
    <p1510:client id="{AB0082A3-221B-FBBC-32C4-124EA283D85E}" v="649" dt="2024-07-30T04:57:34.988"/>
    <p1510:client id="{C273B4AC-418B-CD62-D609-45A8B57DD7B6}" v="373" dt="2024-07-30T05:39:57.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14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4A3F1-9DAD-8343-B6BD-BDD310FFB2E2}"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BE386-194F-7A4F-B27A-E80D41302EB1}" type="slidenum">
              <a:rPr lang="en-US" smtClean="0"/>
              <a:t>‹#›</a:t>
            </a:fld>
            <a:endParaRPr lang="en-US"/>
          </a:p>
        </p:txBody>
      </p:sp>
    </p:spTree>
    <p:extLst>
      <p:ext uri="{BB962C8B-B14F-4D97-AF65-F5344CB8AC3E}">
        <p14:creationId xmlns:p14="http://schemas.microsoft.com/office/powerpoint/2010/main" val="4029715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cs typeface="Calibri"/>
              </a:rPr>
              <a:t>Acknowledgement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cs typeface="Calibri"/>
              </a:rPr>
              <a:t>Thank </a:t>
            </a:r>
            <a:r>
              <a:rPr lang="en-AU" sz="1200" b="1" i="0" u="none" strike="noStrike" err="1">
                <a:solidFill>
                  <a:srgbClr val="000000"/>
                </a:solidFill>
                <a:effectLst/>
                <a:latin typeface="Calibri" panose="020F0502020204030204" pitchFamily="34" charset="0"/>
                <a:cs typeface="Calibri"/>
              </a:rPr>
              <a:t>SteerCo</a:t>
            </a:r>
            <a:endParaRPr lang="en-US">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a:t>
            </a:fld>
            <a:endParaRPr lang="en-US"/>
          </a:p>
        </p:txBody>
      </p:sp>
    </p:spTree>
    <p:extLst>
      <p:ext uri="{BB962C8B-B14F-4D97-AF65-F5344CB8AC3E}">
        <p14:creationId xmlns:p14="http://schemas.microsoft.com/office/powerpoint/2010/main" val="289341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10</a:t>
            </a:fld>
            <a:endParaRPr lang="en-US"/>
          </a:p>
        </p:txBody>
      </p:sp>
    </p:spTree>
    <p:extLst>
      <p:ext uri="{BB962C8B-B14F-4D97-AF65-F5344CB8AC3E}">
        <p14:creationId xmlns:p14="http://schemas.microsoft.com/office/powerpoint/2010/main" val="49446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11</a:t>
            </a:fld>
            <a:endParaRPr lang="en-US"/>
          </a:p>
        </p:txBody>
      </p:sp>
    </p:spTree>
    <p:extLst>
      <p:ext uri="{BB962C8B-B14F-4D97-AF65-F5344CB8AC3E}">
        <p14:creationId xmlns:p14="http://schemas.microsoft.com/office/powerpoint/2010/main" val="381594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endParaRPr lang="en-GB" i="1">
              <a:solidFill>
                <a:srgbClr val="000000"/>
              </a:solidFill>
              <a:ea typeface="Calibri"/>
              <a:cs typeface="Calibri"/>
            </a:endParaRPr>
          </a:p>
          <a:p>
            <a:pPr algn="just">
              <a:defRPr/>
            </a:pPr>
            <a:endParaRPr lang="en-GB" i="1">
              <a:solidFill>
                <a:srgbClr val="000000"/>
              </a:solidFill>
            </a:endParaRPr>
          </a:p>
          <a:p>
            <a:pPr algn="just">
              <a:defRPr/>
            </a:pPr>
            <a:r>
              <a:rPr lang="en-GB" i="1">
                <a:solidFill>
                  <a:srgbClr val="000000"/>
                </a:solidFill>
              </a:rPr>
              <a:t>Comprehension of the map and associated warning message</a:t>
            </a:r>
            <a:r>
              <a:rPr lang="en-AU">
                <a:solidFill>
                  <a:srgbClr val="000000"/>
                </a:solidFill>
              </a:rPr>
              <a:t> </a:t>
            </a:r>
            <a:endParaRPr lang="en-AU"/>
          </a:p>
          <a:p>
            <a:pPr algn="just">
              <a:defRPr/>
            </a:pPr>
            <a:endParaRPr lang="en-AU">
              <a:solidFill>
                <a:srgbClr val="000000"/>
              </a:solidFill>
            </a:endParaRPr>
          </a:p>
          <a:p>
            <a:pPr algn="just">
              <a:defRPr/>
            </a:pPr>
            <a:r>
              <a:rPr lang="en-GB">
                <a:solidFill>
                  <a:srgbClr val="000000"/>
                </a:solidFill>
              </a:rPr>
              <a:t>Respondents indicated some comprehension of the intended purpose of the maps and associated warning messages as well as the intended prompted action. There were some points of confusion, including when the map contained multiple polygons and warning levels, when the respondent was placed outside the polygon, and when it was hard to locate oneself on the map due to the design of the map such as too many roads and no road names or the map was too bare, with limited geographical information.</a:t>
            </a:r>
            <a:r>
              <a:rPr lang="en-AU">
                <a:solidFill>
                  <a:srgbClr val="000000"/>
                </a:solidFill>
              </a:rPr>
              <a:t> Forthcoming research, in the next phase of the research program, will examine how comprehension is impacted by using different concepts in a map (like the ones mentioned above) to communicate the risk and uncertainty of the event, of which the results will guide map design in practice. </a:t>
            </a:r>
            <a:endParaRPr lang="en-AU">
              <a:solidFill>
                <a:srgbClr val="000000"/>
              </a:solidFill>
              <a:ea typeface="Calibri"/>
              <a:cs typeface="Calibri"/>
            </a:endParaRPr>
          </a:p>
          <a:p>
            <a:pPr algn="just">
              <a:defRPr/>
            </a:pPr>
            <a:endParaRPr lang="en-AU" sz="1200" b="0" i="0" u="none" strike="noStrike">
              <a:solidFill>
                <a:srgbClr val="000000"/>
              </a:solidFill>
              <a:effectLst/>
              <a:latin typeface="Calibri" panose="020F0502020204030204" pitchFamily="34" charset="0"/>
              <a:ea typeface="Calibri"/>
              <a:cs typeface="Calibri"/>
            </a:endParaRPr>
          </a:p>
          <a:p>
            <a:pPr>
              <a:defRPr/>
            </a:pPr>
            <a:endParaRPr lang="en-GB">
              <a:ea typeface="Calibri"/>
              <a:cs typeface="Calibri"/>
            </a:endParaRPr>
          </a:p>
          <a:p>
            <a:pPr algn="just">
              <a:defRPr/>
            </a:pPr>
            <a:endParaRPr lang="en-AU">
              <a:solidFill>
                <a:srgbClr val="000000"/>
              </a:solidFill>
              <a:latin typeface="Calibri" panose="020F0502020204030204" pitchFamily="34" charset="0"/>
              <a:ea typeface="Calibri"/>
              <a:cs typeface="Calibri"/>
            </a:endParaRPr>
          </a:p>
          <a:p>
            <a:pPr algn="just">
              <a:defRPr/>
            </a:pPr>
            <a:endParaRPr lang="en-AU">
              <a:solidFill>
                <a:srgbClr val="000000"/>
              </a:solidFill>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12</a:t>
            </a:fld>
            <a:endParaRPr lang="en-US"/>
          </a:p>
        </p:txBody>
      </p:sp>
    </p:spTree>
    <p:extLst>
      <p:ext uri="{BB962C8B-B14F-4D97-AF65-F5344CB8AC3E}">
        <p14:creationId xmlns:p14="http://schemas.microsoft.com/office/powerpoint/2010/main" val="123919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i="1">
                <a:solidFill>
                  <a:srgbClr val="000000"/>
                </a:solidFill>
              </a:rPr>
              <a:t>Risk perceptions and emotions elicited with the map and associated warning message</a:t>
            </a:r>
            <a:r>
              <a:rPr lang="en-AU">
                <a:solidFill>
                  <a:srgbClr val="000000"/>
                </a:solidFill>
              </a:rPr>
              <a:t> </a:t>
            </a:r>
          </a:p>
          <a:p>
            <a:pPr algn="just">
              <a:defRPr/>
            </a:pPr>
            <a:endParaRPr lang="en-AU">
              <a:solidFill>
                <a:srgbClr val="000000"/>
              </a:solidFill>
            </a:endParaRPr>
          </a:p>
          <a:p>
            <a:pPr algn="just">
              <a:defRPr/>
            </a:pPr>
            <a:r>
              <a:rPr lang="en-GB">
                <a:solidFill>
                  <a:srgbClr val="000000"/>
                </a:solidFill>
              </a:rPr>
              <a:t>Overall, both risk perceptions and negative emotions tended to increase when the map and associated warning message were visualising and describing a higher level of threat escalation. For example, Map 1 may have been a ‘Watch and Act’ level of bushfire warning whereas Map 2 may have been an ‘Emergency Warning’ level of bushfire warning, a higher level of escalation under the Australian Warning System. Map 2 was thus associated with stronger self-reported risk perceptions and negative emotions, congruent with the higher level of warning escalation. </a:t>
            </a:r>
            <a:endParaRPr lang="en-AU">
              <a:solidFill>
                <a:srgbClr val="000000"/>
              </a:solidFill>
            </a:endParaRPr>
          </a:p>
          <a:p>
            <a:pPr algn="just">
              <a:defRPr/>
            </a:pPr>
            <a:endParaRPr lang="en-AU">
              <a:solidFill>
                <a:srgbClr val="000000"/>
              </a:solidFill>
            </a:endParaRPr>
          </a:p>
          <a:p>
            <a:pPr algn="just">
              <a:defRPr/>
            </a:pPr>
            <a:r>
              <a:rPr lang="en-GB">
                <a:solidFill>
                  <a:srgbClr val="000000"/>
                </a:solidFill>
              </a:rPr>
              <a:t>However, conflicting results were also found. For instance, if the warning level in the associated warning message did not change for both maps tested (e.g., both maps shown to the respondent were ‘Watch and Act’ level warnings), we saw evidence of an increase in risk perceptions and heightened negative emotions with the addition of a polygon highlighting a new bushfire impacted area (Figure 1). In contrast, when an additional polygon was present, visualising two areas impacted by the bushfire, but the associated warning for each map was different, then the higher perceptions of risk and negative emotions appeared reflective of the level of warning not the number of polygons on the map (Figure 2). Future research needs to consider which is more salient in the public’s interpretation of risk and the elicited negative emotions: the polygons in the map or the warning message. </a:t>
            </a:r>
            <a:endParaRPr lang="en-AU">
              <a:solidFill>
                <a:srgbClr val="000000"/>
              </a:solidFill>
            </a:endParaRPr>
          </a:p>
          <a:p>
            <a:pPr marL="0" marR="0" lvl="0" indent="0" algn="l" defTabSz="914400">
              <a:lnSpc>
                <a:spcPct val="100000"/>
              </a:lnSpc>
              <a:spcBef>
                <a:spcPts val="0"/>
              </a:spcBef>
              <a:spcAft>
                <a:spcPts val="0"/>
              </a:spcAft>
              <a:buClrTx/>
              <a:buSzTx/>
              <a:buFontTx/>
              <a:buNone/>
              <a:tabLst/>
              <a:defRPr/>
            </a:pPr>
            <a:endParaRPr lang="en-AU" sz="1200" b="0" i="0" u="none" strike="noStrike">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13</a:t>
            </a:fld>
            <a:endParaRPr lang="en-US"/>
          </a:p>
        </p:txBody>
      </p:sp>
    </p:spTree>
    <p:extLst>
      <p:ext uri="{BB962C8B-B14F-4D97-AF65-F5344CB8AC3E}">
        <p14:creationId xmlns:p14="http://schemas.microsoft.com/office/powerpoint/2010/main" val="3098177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i="1">
                <a:solidFill>
                  <a:srgbClr val="000000"/>
                </a:solidFill>
              </a:rPr>
              <a:t>Risk perceptions and emotions elicited with the map and associated warning message</a:t>
            </a:r>
            <a:r>
              <a:rPr lang="en-AU">
                <a:solidFill>
                  <a:srgbClr val="000000"/>
                </a:solidFill>
              </a:rPr>
              <a:t> </a:t>
            </a:r>
          </a:p>
          <a:p>
            <a:pPr algn="just">
              <a:defRPr/>
            </a:pPr>
            <a:endParaRPr lang="en-AU">
              <a:solidFill>
                <a:srgbClr val="000000"/>
              </a:solidFill>
            </a:endParaRPr>
          </a:p>
          <a:p>
            <a:pPr algn="just">
              <a:defRPr/>
            </a:pPr>
            <a:r>
              <a:rPr lang="en-GB">
                <a:solidFill>
                  <a:srgbClr val="000000"/>
                </a:solidFill>
              </a:rPr>
              <a:t>Overall, both risk perceptions and negative emotions tended to increase when the map and associated warning message were visualising and describing a higher level of threat escalation. For example, Map 1 may have been a ‘Watch and Act’ level of bushfire warning whereas Map 2 may have been an ‘Emergency Warning’ level of bushfire warning, a higher level of escalation under the Australian Warning System. Map 2 was thus associated with stronger self-reported risk perceptions and negative emotions, congruent with the higher level of warning escalation. </a:t>
            </a:r>
            <a:endParaRPr lang="en-AU">
              <a:solidFill>
                <a:srgbClr val="000000"/>
              </a:solidFill>
            </a:endParaRPr>
          </a:p>
          <a:p>
            <a:pPr algn="just">
              <a:defRPr/>
            </a:pPr>
            <a:endParaRPr lang="en-AU">
              <a:solidFill>
                <a:srgbClr val="000000"/>
              </a:solidFill>
            </a:endParaRPr>
          </a:p>
          <a:p>
            <a:pPr algn="just">
              <a:defRPr/>
            </a:pPr>
            <a:r>
              <a:rPr lang="en-GB">
                <a:solidFill>
                  <a:srgbClr val="000000"/>
                </a:solidFill>
              </a:rPr>
              <a:t>However, conflicting results were also found. For instance, if the warning level in the associated warning message did not change for both maps tested (e.g., both maps shown to the respondent were ‘Watch and Act’ level warnings), we saw evidence of an increase in risk perceptions and heightened negative emotions with the addition of a polygon highlighting a new bushfire impacted area (Figure 1). In contrast, when an additional polygon was present, visualising two areas impacted by the bushfire, but the associated warning for each map was different, then the higher perceptions of risk and negative emotions appeared reflective of the level of warning not the number of polygons on the map (Figure 2). Future research needs to consider which is more salient in the public’s interpretation of risk and the elicited negative emotions: the polygons in the map or the warning message. </a:t>
            </a:r>
            <a:endParaRPr lang="en-AU">
              <a:solidFill>
                <a:srgbClr val="000000"/>
              </a:solidFill>
            </a:endParaRPr>
          </a:p>
          <a:p>
            <a:pPr marL="0" marR="0" lvl="0" indent="0" algn="l" defTabSz="914400">
              <a:lnSpc>
                <a:spcPct val="100000"/>
              </a:lnSpc>
              <a:spcBef>
                <a:spcPts val="0"/>
              </a:spcBef>
              <a:spcAft>
                <a:spcPts val="0"/>
              </a:spcAft>
              <a:buClrTx/>
              <a:buSzTx/>
              <a:buFontTx/>
              <a:buNone/>
              <a:tabLst/>
              <a:defRPr/>
            </a:pPr>
            <a:endParaRPr lang="en-AU" sz="1200" b="0" i="0" u="none" strike="noStrike">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14</a:t>
            </a:fld>
            <a:endParaRPr lang="en-US"/>
          </a:p>
        </p:txBody>
      </p:sp>
    </p:spTree>
    <p:extLst>
      <p:ext uri="{BB962C8B-B14F-4D97-AF65-F5344CB8AC3E}">
        <p14:creationId xmlns:p14="http://schemas.microsoft.com/office/powerpoint/2010/main" val="1916653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i="1">
                <a:solidFill>
                  <a:srgbClr val="000000"/>
                </a:solidFill>
              </a:rPr>
              <a:t>Risk perceptions and emotions elicited with the map and associated warning message</a:t>
            </a:r>
            <a:r>
              <a:rPr lang="en-AU">
                <a:solidFill>
                  <a:srgbClr val="000000"/>
                </a:solidFill>
              </a:rPr>
              <a:t> </a:t>
            </a:r>
          </a:p>
          <a:p>
            <a:pPr algn="just">
              <a:defRPr/>
            </a:pPr>
            <a:endParaRPr lang="en-AU">
              <a:solidFill>
                <a:srgbClr val="000000"/>
              </a:solidFill>
            </a:endParaRPr>
          </a:p>
          <a:p>
            <a:pPr algn="just">
              <a:defRPr/>
            </a:pPr>
            <a:r>
              <a:rPr lang="en-GB">
                <a:solidFill>
                  <a:srgbClr val="000000"/>
                </a:solidFill>
              </a:rPr>
              <a:t>Overall, both risk perceptions and negative emotions tended to increase when the map and associated warning message were visualising and describing a higher level of threat escalation. For example, Map 1 may have been a ‘Watch and Act’ level of bushfire warning whereas Map 2 may have been an ‘Emergency Warning’ level of bushfire warning, a higher level of escalation under the Australian Warning System. Map 2 was thus associated with stronger self-reported risk perceptions and negative emotions, congruent with the higher level of warning escalation. </a:t>
            </a:r>
            <a:endParaRPr lang="en-AU">
              <a:solidFill>
                <a:srgbClr val="000000"/>
              </a:solidFill>
            </a:endParaRPr>
          </a:p>
          <a:p>
            <a:pPr algn="just">
              <a:defRPr/>
            </a:pPr>
            <a:endParaRPr lang="en-AU">
              <a:solidFill>
                <a:srgbClr val="000000"/>
              </a:solidFill>
            </a:endParaRPr>
          </a:p>
          <a:p>
            <a:pPr algn="just">
              <a:defRPr/>
            </a:pPr>
            <a:r>
              <a:rPr lang="en-GB">
                <a:solidFill>
                  <a:srgbClr val="000000"/>
                </a:solidFill>
              </a:rPr>
              <a:t>However, conflicting results were also found. For instance, if the warning level in the associated warning message did not change for both maps tested (e.g., both maps shown to the respondent were ‘Watch and Act’ level warnings), we saw evidence of an increase in risk perceptions and heightened negative emotions with the addition of a polygon highlighting a new bushfire impacted area (Figure 1). In contrast, when an additional polygon was present, visualising two areas impacted by the bushfire, but the associated warning for each map was different, then the higher perceptions of risk and negative emotions appeared reflective of the level of warning not the number of polygons on the map (Figure 2). Future research needs to consider which is more salient in the public’s interpretation of risk and the elicited negative emotions: the polygons in the map or the warning message. </a:t>
            </a:r>
            <a:endParaRPr lang="en-AU">
              <a:solidFill>
                <a:srgbClr val="000000"/>
              </a:solidFill>
            </a:endParaRPr>
          </a:p>
          <a:p>
            <a:pPr marL="0" marR="0" lvl="0" indent="0" algn="l" defTabSz="914400">
              <a:lnSpc>
                <a:spcPct val="100000"/>
              </a:lnSpc>
              <a:spcBef>
                <a:spcPts val="0"/>
              </a:spcBef>
              <a:spcAft>
                <a:spcPts val="0"/>
              </a:spcAft>
              <a:buClrTx/>
              <a:buSzTx/>
              <a:buFontTx/>
              <a:buNone/>
              <a:tabLst/>
              <a:defRPr/>
            </a:pPr>
            <a:endParaRPr lang="en-AU" sz="1200" b="0" i="0" u="none" strike="noStrike">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15</a:t>
            </a:fld>
            <a:endParaRPr lang="en-US"/>
          </a:p>
        </p:txBody>
      </p:sp>
    </p:spTree>
    <p:extLst>
      <p:ext uri="{BB962C8B-B14F-4D97-AF65-F5344CB8AC3E}">
        <p14:creationId xmlns:p14="http://schemas.microsoft.com/office/powerpoint/2010/main" val="277596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i="1">
                <a:solidFill>
                  <a:srgbClr val="000000"/>
                </a:solidFill>
              </a:rPr>
              <a:t>Protective action intentions associated with the map and warning message</a:t>
            </a:r>
            <a:r>
              <a:rPr lang="en-AU">
                <a:solidFill>
                  <a:srgbClr val="000000"/>
                </a:solidFill>
              </a:rPr>
              <a:t> </a:t>
            </a:r>
          </a:p>
          <a:p>
            <a:pPr algn="just">
              <a:defRPr/>
            </a:pPr>
            <a:endParaRPr lang="en-AU">
              <a:solidFill>
                <a:srgbClr val="000000"/>
              </a:solidFill>
            </a:endParaRPr>
          </a:p>
          <a:p>
            <a:pPr algn="just">
              <a:defRPr/>
            </a:pPr>
            <a:r>
              <a:rPr lang="en-GB">
                <a:solidFill>
                  <a:srgbClr val="000000"/>
                </a:solidFill>
              </a:rPr>
              <a:t>When evaluating the top five actions that respondents indicated they would take in response to viewing the map and associated warning message, the national sample was largely compliant with the agency-issued instructions, which could be attributed to the fact that clear instructions were provided in the associated warning messages. This insight arguably reinforces the notion that maps are a tool to support instructional warnings, rather than tool in and of itself to guide protective action. </a:t>
            </a:r>
            <a:endParaRPr lang="en-AU">
              <a:solidFill>
                <a:srgbClr val="000000"/>
              </a:solidFill>
            </a:endParaRPr>
          </a:p>
          <a:p>
            <a:pPr algn="just">
              <a:defRPr/>
            </a:pPr>
            <a:endParaRPr lang="en-AU">
              <a:solidFill>
                <a:srgbClr val="000000"/>
              </a:solidFill>
            </a:endParaRPr>
          </a:p>
          <a:p>
            <a:pPr algn="just">
              <a:defRPr/>
            </a:pPr>
            <a:r>
              <a:rPr lang="en-GB">
                <a:solidFill>
                  <a:srgbClr val="000000"/>
                </a:solidFill>
              </a:rPr>
              <a:t>However, worth noting were reports of additional actions respondents indicated they may take beyond what was explicitly instructed by the fire agency, which fell into one of three possible categories: (1) a general instruction, e.g., stay informed by emergency services agencies, which was not explicitly mentioned but largely implied by the map and associated warning message; (2) a specific action that was not explicitly mentioned but would still help protect the lives and property of the affected individual; or (3) a specific action that was not explicitly mentioned in the map and or associated warning message and where following that action could potentially put the individual (or their property) at risk (e.g., waiting for a firefighter to tell them to evacuate, waiting for police to knock on the door).</a:t>
            </a:r>
            <a:r>
              <a:rPr lang="en-AU">
                <a:solidFill>
                  <a:srgbClr val="000000"/>
                </a:solidFill>
              </a:rPr>
              <a:t> These undesired deviations in category three are best addressed at the community level through education or explicitly in warnings (e.g., “do not expect a firefighter at your door”). </a:t>
            </a:r>
          </a:p>
          <a:p>
            <a:pPr marL="0" marR="0" lvl="0" indent="0" algn="l" defTabSz="914400">
              <a:lnSpc>
                <a:spcPct val="100000"/>
              </a:lnSpc>
              <a:spcBef>
                <a:spcPts val="0"/>
              </a:spcBef>
              <a:spcAft>
                <a:spcPts val="0"/>
              </a:spcAft>
              <a:buClrTx/>
              <a:buSzTx/>
              <a:buFontTx/>
              <a:buNone/>
              <a:tabLst/>
              <a:defRPr/>
            </a:pPr>
            <a:endParaRPr lang="en-AU" sz="1200" b="0" i="0" u="none" strike="noStrike">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16</a:t>
            </a:fld>
            <a:endParaRPr lang="en-US"/>
          </a:p>
        </p:txBody>
      </p:sp>
    </p:spTree>
    <p:extLst>
      <p:ext uri="{BB962C8B-B14F-4D97-AF65-F5344CB8AC3E}">
        <p14:creationId xmlns:p14="http://schemas.microsoft.com/office/powerpoint/2010/main" val="2889023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a:solidFill>
                  <a:srgbClr val="000000"/>
                </a:solidFill>
              </a:rPr>
              <a:t>worth noting were reports of additional actions respondents indicated they may take beyond what was explicitly instructed by the fire agency, which fell into one of three possible categories: (1) a general instruction, e.g., stay informed by emergency services agencies, which was not explicitly mentioned but largely implied by the map and associated warning message; (2) a specific action that was not explicitly mentioned but would still help protect the lives and property of the affected individual; or (3) a specific action that was not explicitly mentioned in the map and or associated warning message and where following that action could potentially put the individual (or their property) at risk (e.g., waiting for a firefighter to tell them to evacuate, waiting for police to knock on the door).</a:t>
            </a:r>
            <a:r>
              <a:rPr lang="en-AU">
                <a:solidFill>
                  <a:srgbClr val="000000"/>
                </a:solidFill>
              </a:rPr>
              <a:t> These undesired deviations in category three are best addressed at the community level through education or explicitly in warnings (e.g., “do not expect a firefighter at your door”). </a:t>
            </a:r>
            <a:endParaRPr lang="en-AU"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17</a:t>
            </a:fld>
            <a:endParaRPr lang="en-US"/>
          </a:p>
        </p:txBody>
      </p:sp>
    </p:spTree>
    <p:extLst>
      <p:ext uri="{BB962C8B-B14F-4D97-AF65-F5344CB8AC3E}">
        <p14:creationId xmlns:p14="http://schemas.microsoft.com/office/powerpoint/2010/main" val="260951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a:solidFill>
                  <a:srgbClr val="000000"/>
                </a:solidFill>
              </a:rPr>
              <a:t>worth noting were reports of additional actions respondents indicated they may take beyond what was explicitly instructed by the fire agency, which fell into one of three possible categories: (1) a general instruction, e.g., stay informed by emergency services agencies, which was not explicitly mentioned but largely implied by the map and associated warning message; (2) a specific action that was not explicitly mentioned but would still help protect the lives and property of the affected individual; or (3) a specific action that was not explicitly mentioned in the map and or associated warning message and where following that action could potentially put the individual (or their property) at risk (e.g., waiting for a firefighter to tell them to evacuate, waiting for police to knock on the door).</a:t>
            </a:r>
            <a:r>
              <a:rPr lang="en-AU">
                <a:solidFill>
                  <a:srgbClr val="000000"/>
                </a:solidFill>
              </a:rPr>
              <a:t> These undesired deviations in category three are best addressed at the community level through education or explicitly in warnings (e.g., “do not expect a firefighter at your door”). </a:t>
            </a:r>
            <a:endParaRPr lang="en-AU"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18</a:t>
            </a:fld>
            <a:endParaRPr lang="en-US"/>
          </a:p>
        </p:txBody>
      </p:sp>
    </p:spTree>
    <p:extLst>
      <p:ext uri="{BB962C8B-B14F-4D97-AF65-F5344CB8AC3E}">
        <p14:creationId xmlns:p14="http://schemas.microsoft.com/office/powerpoint/2010/main" val="1641807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a:t>Follow emergency services instructions</a:t>
            </a:r>
            <a:endParaRPr lang="en-US" b="0" i="0"/>
          </a:p>
          <a:p>
            <a:pPr algn="just">
              <a:defRPr/>
            </a:pPr>
            <a:r>
              <a:rPr lang="en-GB"/>
              <a:t>Prepare valuables, medication, pets</a:t>
            </a:r>
            <a:r>
              <a:rPr lang="en-GB" b="0" i="0"/>
              <a:t>, and other</a:t>
            </a:r>
            <a:r>
              <a:rPr lang="en-GB"/>
              <a:t> significant belongings close by to be ready to leave</a:t>
            </a:r>
            <a:endParaRPr lang="en-AU"/>
          </a:p>
          <a:p>
            <a:pPr algn="just">
              <a:defRPr/>
            </a:pPr>
            <a:r>
              <a:rPr lang="en-GB"/>
              <a:t>Start to evacuate my property and my family if instructed to do so</a:t>
            </a:r>
            <a:endParaRPr lang="en-AU"/>
          </a:p>
          <a:p>
            <a:pPr marL="0" marR="0" lvl="0" indent="0" algn="l" defTabSz="914400">
              <a:lnSpc>
                <a:spcPct val="100000"/>
              </a:lnSpc>
              <a:spcBef>
                <a:spcPts val="0"/>
              </a:spcBef>
              <a:spcAft>
                <a:spcPts val="0"/>
              </a:spcAft>
              <a:buClrTx/>
              <a:buSzTx/>
              <a:buFontTx/>
              <a:buNone/>
              <a:tabLst/>
              <a:defRPr/>
            </a:pPr>
            <a:endParaRPr lang="en-AU" sz="1200" b="1" i="0" u="none" strike="noStrike">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19</a:t>
            </a:fld>
            <a:endParaRPr lang="en-US"/>
          </a:p>
        </p:txBody>
      </p:sp>
    </p:spTree>
    <p:extLst>
      <p:ext uri="{BB962C8B-B14F-4D97-AF65-F5344CB8AC3E}">
        <p14:creationId xmlns:p14="http://schemas.microsoft.com/office/powerpoint/2010/main" val="245342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a:t>The aim of the project is…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77" name="Google Shape;1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20</a:t>
            </a:fld>
            <a:endParaRPr lang="en-US"/>
          </a:p>
        </p:txBody>
      </p:sp>
    </p:spTree>
    <p:extLst>
      <p:ext uri="{BB962C8B-B14F-4D97-AF65-F5344CB8AC3E}">
        <p14:creationId xmlns:p14="http://schemas.microsoft.com/office/powerpoint/2010/main" val="178977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21</a:t>
            </a:fld>
            <a:endParaRPr lang="en-US"/>
          </a:p>
        </p:txBody>
      </p:sp>
    </p:spTree>
    <p:extLst>
      <p:ext uri="{BB962C8B-B14F-4D97-AF65-F5344CB8AC3E}">
        <p14:creationId xmlns:p14="http://schemas.microsoft.com/office/powerpoint/2010/main" val="812147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22</a:t>
            </a:fld>
            <a:endParaRPr lang="en-US"/>
          </a:p>
        </p:txBody>
      </p:sp>
    </p:spTree>
    <p:extLst>
      <p:ext uri="{BB962C8B-B14F-4D97-AF65-F5344CB8AC3E}">
        <p14:creationId xmlns:p14="http://schemas.microsoft.com/office/powerpoint/2010/main" val="110186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23</a:t>
            </a:fld>
            <a:endParaRPr lang="en-US"/>
          </a:p>
        </p:txBody>
      </p:sp>
    </p:spTree>
    <p:extLst>
      <p:ext uri="{BB962C8B-B14F-4D97-AF65-F5344CB8AC3E}">
        <p14:creationId xmlns:p14="http://schemas.microsoft.com/office/powerpoint/2010/main" val="349332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solidFill>
                  <a:srgbClr val="000000"/>
                </a:solidFill>
              </a:rPr>
              <a:t>Manipulations</a:t>
            </a:r>
            <a:endParaRPr lang="en-US">
              <a:solidFill>
                <a:srgbClr val="000000"/>
              </a:solidFill>
            </a:endParaRPr>
          </a:p>
          <a:p>
            <a:pPr>
              <a:defRPr/>
            </a:pPr>
            <a:endParaRPr lang="en-GB">
              <a:solidFill>
                <a:srgbClr val="000000"/>
              </a:solidFill>
            </a:endParaRPr>
          </a:p>
          <a:p>
            <a:pPr>
              <a:defRPr/>
            </a:pPr>
            <a:r>
              <a:rPr lang="en-GB" b="1">
                <a:solidFill>
                  <a:srgbClr val="000000"/>
                </a:solidFill>
              </a:rPr>
              <a:t>Colour: AWS, red, grey</a:t>
            </a:r>
            <a:endParaRPr lang="en-US">
              <a:solidFill>
                <a:srgbClr val="000000"/>
              </a:solidFill>
            </a:endParaRPr>
          </a:p>
          <a:p>
            <a:pPr>
              <a:defRPr/>
            </a:pPr>
            <a:endParaRPr lang="en-GB">
              <a:solidFill>
                <a:srgbClr val="000000"/>
              </a:solidFill>
            </a:endParaRPr>
          </a:p>
          <a:p>
            <a:pPr>
              <a:defRPr/>
            </a:pPr>
            <a:r>
              <a:rPr lang="en-GB" b="1">
                <a:solidFill>
                  <a:srgbClr val="000000"/>
                </a:solidFill>
              </a:rPr>
              <a:t>Texture: </a:t>
            </a:r>
            <a:r>
              <a:rPr lang="en-AU" b="0" i="0">
                <a:solidFill>
                  <a:srgbClr val="000000"/>
                </a:solidFill>
                <a:effectLst/>
                <a:highlight>
                  <a:srgbClr val="FFFFFF"/>
                </a:highlight>
                <a:latin typeface="Calibri Light" panose="020F0302020204030204" pitchFamily="34" charset="0"/>
              </a:rPr>
              <a:t>(Solid, Lightness, Dots, Hash)</a:t>
            </a:r>
            <a:endParaRPr lang="en-GB">
              <a:solidFill>
                <a:srgbClr val="000000"/>
              </a:solidFill>
            </a:endParaRPr>
          </a:p>
          <a:p>
            <a:pPr>
              <a:defRPr/>
            </a:pPr>
            <a:endParaRPr lang="en-GB">
              <a:solidFill>
                <a:srgbClr val="000000"/>
              </a:solidFill>
            </a:endParaRPr>
          </a:p>
          <a:p>
            <a:pPr>
              <a:defRPr/>
            </a:pPr>
            <a:r>
              <a:rPr lang="en-GB" b="1">
                <a:solidFill>
                  <a:srgbClr val="000000"/>
                </a:solidFill>
              </a:rPr>
              <a:t>Border: dashed, solid</a:t>
            </a:r>
            <a:endParaRPr lang="en-US">
              <a:solidFill>
                <a:srgbClr val="000000"/>
              </a:solidFill>
            </a:endParaRPr>
          </a:p>
          <a:p>
            <a:pPr>
              <a:defRPr/>
            </a:pPr>
            <a:endParaRPr lang="en-GB">
              <a:solidFill>
                <a:srgbClr val="000000"/>
              </a:solidFill>
            </a:endParaRPr>
          </a:p>
          <a:p>
            <a:pPr>
              <a:defRPr/>
            </a:pPr>
            <a:r>
              <a:rPr lang="en-GB" b="1">
                <a:solidFill>
                  <a:srgbClr val="000000"/>
                </a:solidFill>
              </a:rPr>
              <a:t>Location</a:t>
            </a:r>
            <a:r>
              <a:rPr lang="en-GB" b="1" i="0" u="none" strike="noStrike">
                <a:solidFill>
                  <a:srgbClr val="000000"/>
                </a:solidFill>
                <a:effectLst/>
              </a:rPr>
              <a:t>:</a:t>
            </a:r>
            <a:r>
              <a:rPr lang="en-GB" b="1">
                <a:solidFill>
                  <a:srgbClr val="000000"/>
                </a:solidFill>
              </a:rPr>
              <a:t> inside, outside</a:t>
            </a:r>
            <a:endParaRPr lang="en-US" i="0" u="none" strike="noStrike">
              <a:solidFill>
                <a:srgbClr val="000000"/>
              </a:solidFill>
              <a:effectLst/>
            </a:endParaRPr>
          </a:p>
          <a:p>
            <a:pPr marL="0" marR="0" lvl="0" indent="0" algn="l" defTabSz="914400">
              <a:lnSpc>
                <a:spcPct val="100000"/>
              </a:lnSpc>
              <a:spcBef>
                <a:spcPts val="0"/>
              </a:spcBef>
              <a:spcAft>
                <a:spcPts val="0"/>
              </a:spcAft>
              <a:buNone/>
              <a:tabLst/>
              <a:defRPr/>
            </a:pPr>
            <a:endParaRPr lang="en-GB" b="0" i="0" u="none" strike="noStrike">
              <a:solidFill>
                <a:srgbClr val="000000"/>
              </a:solidFill>
              <a:effectLst/>
            </a:endParaRPr>
          </a:p>
          <a:p>
            <a:pPr>
              <a:defRPr/>
            </a:pPr>
            <a:r>
              <a:rPr lang="en-GB" b="1">
                <a:solidFill>
                  <a:srgbClr val="000000"/>
                </a:solidFill>
              </a:rPr>
              <a:t>Evacuation: evac route</a:t>
            </a:r>
            <a:r>
              <a:rPr lang="en-GB" b="1" i="0" u="none" strike="noStrike">
                <a:solidFill>
                  <a:srgbClr val="000000"/>
                </a:solidFill>
                <a:effectLst/>
              </a:rPr>
              <a:t>, </a:t>
            </a:r>
            <a:r>
              <a:rPr lang="en-GB" b="1">
                <a:solidFill>
                  <a:srgbClr val="000000"/>
                </a:solidFill>
              </a:rPr>
              <a:t>no evac route</a:t>
            </a:r>
            <a:endParaRPr lang="en-GB">
              <a:solidFill>
                <a:srgbClr val="000000"/>
              </a:solidFill>
            </a:endParaRPr>
          </a:p>
          <a:p>
            <a:pPr marL="0" marR="0" lvl="0" indent="0" algn="l" defTabSz="914400">
              <a:lnSpc>
                <a:spcPct val="100000"/>
              </a:lnSpc>
              <a:spcBef>
                <a:spcPts val="0"/>
              </a:spcBef>
              <a:spcAft>
                <a:spcPts val="0"/>
              </a:spcAft>
              <a:buClrTx/>
              <a:buSzTx/>
              <a:buFontTx/>
              <a:buNone/>
              <a:tabLst/>
              <a:defRPr/>
            </a:pPr>
            <a:endParaRPr lang="en-AU" sz="1200" b="1" i="0" u="none" strike="noStrike">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25</a:t>
            </a:fld>
            <a:endParaRPr lang="en-US"/>
          </a:p>
        </p:txBody>
      </p:sp>
    </p:spTree>
    <p:extLst>
      <p:ext uri="{BB962C8B-B14F-4D97-AF65-F5344CB8AC3E}">
        <p14:creationId xmlns:p14="http://schemas.microsoft.com/office/powerpoint/2010/main" val="2824440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a:solidFill>
                  <a:srgbClr val="000000"/>
                </a:solidFill>
              </a:rPr>
              <a:t>The findings from this work package (</a:t>
            </a:r>
            <a:r>
              <a:rPr lang="en-US" err="1">
                <a:solidFill>
                  <a:srgbClr val="000000"/>
                </a:solidFill>
              </a:rPr>
              <a:t>WP9</a:t>
            </a:r>
            <a:r>
              <a:rPr lang="en-US">
                <a:solidFill>
                  <a:srgbClr val="000000"/>
                </a:solidFill>
              </a:rPr>
              <a:t>) have been shared with the Steering Committee across three separate sessions ranging 30-</a:t>
            </a:r>
            <a:r>
              <a:rPr lang="en-US" err="1">
                <a:solidFill>
                  <a:srgbClr val="000000"/>
                </a:solidFill>
              </a:rPr>
              <a:t>60minutes</a:t>
            </a:r>
            <a:r>
              <a:rPr lang="en-US">
                <a:solidFill>
                  <a:srgbClr val="000000"/>
                </a:solidFill>
              </a:rPr>
              <a:t>. During these sessions, the Steering Committee were able to interrogate, validate, and interpret the findings as the report was being prepared. As a consequence of the series of sessions, a Decision Paper (see Appendix B) was developed to determine which elements from Phase 1 and Phase 2 thus far will be brought into the design of fire spread prediction maps for both the community focus groups (</a:t>
            </a:r>
            <a:r>
              <a:rPr lang="en-US" err="1">
                <a:solidFill>
                  <a:srgbClr val="000000"/>
                </a:solidFill>
              </a:rPr>
              <a:t>WP8</a:t>
            </a:r>
            <a:r>
              <a:rPr lang="en-US">
                <a:solidFill>
                  <a:srgbClr val="000000"/>
                </a:solidFill>
              </a:rPr>
              <a:t>) and eye-tracking experiments (</a:t>
            </a:r>
            <a:r>
              <a:rPr lang="en-US" err="1">
                <a:solidFill>
                  <a:srgbClr val="000000"/>
                </a:solidFill>
              </a:rPr>
              <a:t>WP10</a:t>
            </a:r>
            <a:r>
              <a:rPr lang="en-US">
                <a:solidFill>
                  <a:srgbClr val="000000"/>
                </a:solidFill>
              </a:rPr>
              <a:t>). </a:t>
            </a:r>
            <a:endParaRPr lang="en-AU">
              <a:solidFill>
                <a:srgbClr val="000000"/>
              </a:solidFill>
            </a:endParaRPr>
          </a:p>
          <a:p>
            <a:pPr algn="just">
              <a:defRPr/>
            </a:pPr>
            <a:r>
              <a:rPr lang="en-US">
                <a:solidFill>
                  <a:srgbClr val="000000"/>
                </a:solidFill>
              </a:rPr>
              <a:t>The Decision Paper was presented and discussed in an additional session with the Steering Committee to collaboratively decide on which elements of the design to test including but not limited to</a:t>
            </a:r>
            <a:r>
              <a:rPr lang="en-US" i="0" u="none" strike="noStrike">
                <a:solidFill>
                  <a:srgbClr val="000000"/>
                </a:solidFill>
                <a:effectLst/>
              </a:rPr>
              <a:t>:</a:t>
            </a:r>
            <a:r>
              <a:rPr lang="en-US">
                <a:solidFill>
                  <a:srgbClr val="000000"/>
                </a:solidFill>
              </a:rPr>
              <a:t> layering of fire spread prediction maps and incident warning maps, </a:t>
            </a:r>
            <a:r>
              <a:rPr lang="en-US" err="1">
                <a:solidFill>
                  <a:srgbClr val="000000"/>
                </a:solidFill>
              </a:rPr>
              <a:t>colours</a:t>
            </a:r>
            <a:r>
              <a:rPr lang="en-US">
                <a:solidFill>
                  <a:srgbClr val="000000"/>
                </a:solidFill>
              </a:rPr>
              <a:t> to be used on the fire spread prediction maps, whether </a:t>
            </a:r>
            <a:r>
              <a:rPr lang="en-US" b="0" i="0" u="none" strike="noStrike">
                <a:solidFill>
                  <a:srgbClr val="000000"/>
                </a:solidFill>
                <a:effectLst/>
              </a:rPr>
              <a:t>to </a:t>
            </a:r>
            <a:r>
              <a:rPr lang="en-US">
                <a:solidFill>
                  <a:srgbClr val="000000"/>
                </a:solidFill>
              </a:rPr>
              <a:t>include directionality, the size of the polygons </a:t>
            </a:r>
            <a:r>
              <a:rPr lang="en-US" b="0" i="0" u="none" strike="noStrike">
                <a:solidFill>
                  <a:srgbClr val="000000"/>
                </a:solidFill>
                <a:effectLst/>
              </a:rPr>
              <a:t>of </a:t>
            </a:r>
            <a:r>
              <a:rPr lang="en-US">
                <a:solidFill>
                  <a:srgbClr val="000000"/>
                </a:solidFill>
              </a:rPr>
              <a:t>both incident and fire spread prediction maps, were to locate the participants </a:t>
            </a:r>
            <a:r>
              <a:rPr lang="en-US" b="0" i="0" u="none" strike="noStrike">
                <a:solidFill>
                  <a:srgbClr val="000000"/>
                </a:solidFill>
                <a:effectLst/>
              </a:rPr>
              <a:t>on the </a:t>
            </a:r>
            <a:r>
              <a:rPr lang="en-US">
                <a:solidFill>
                  <a:srgbClr val="000000"/>
                </a:solidFill>
              </a:rPr>
              <a:t>map, </a:t>
            </a:r>
            <a:r>
              <a:rPr lang="en-US" b="0" i="0" u="none" strike="noStrike">
                <a:solidFill>
                  <a:srgbClr val="000000"/>
                </a:solidFill>
                <a:effectLst/>
              </a:rPr>
              <a:t>and </a:t>
            </a:r>
            <a:r>
              <a:rPr lang="en-US">
                <a:solidFill>
                  <a:srgbClr val="000000"/>
                </a:solidFill>
              </a:rPr>
              <a:t>what base map to use</a:t>
            </a:r>
            <a:r>
              <a:rPr lang="en-US" b="0" i="0" u="none" strike="noStrike">
                <a:solidFill>
                  <a:srgbClr val="000000"/>
                </a:solidFill>
                <a:effectLst/>
              </a:rPr>
              <a:t>. </a:t>
            </a:r>
            <a:r>
              <a:rPr lang="en-US">
                <a:solidFill>
                  <a:srgbClr val="000000"/>
                </a:solidFill>
              </a:rPr>
              <a:t>Additionally, the paper asked for collaborative input on questions to future study participants on </a:t>
            </a:r>
            <a:r>
              <a:rPr lang="en-US" b="0" i="0" u="none" strike="noStrike">
                <a:solidFill>
                  <a:srgbClr val="000000"/>
                </a:solidFill>
                <a:effectLst/>
              </a:rPr>
              <a:t>the </a:t>
            </a:r>
            <a:r>
              <a:rPr lang="en-US">
                <a:solidFill>
                  <a:srgbClr val="000000"/>
                </a:solidFill>
              </a:rPr>
              <a:t>burnt area, legend, evacuation routes</a:t>
            </a:r>
            <a:r>
              <a:rPr lang="en-US" b="0" i="0" u="none" strike="noStrike">
                <a:solidFill>
                  <a:srgbClr val="000000"/>
                </a:solidFill>
                <a:effectLst/>
              </a:rPr>
              <a:t>, </a:t>
            </a:r>
            <a:r>
              <a:rPr lang="en-US">
                <a:solidFill>
                  <a:srgbClr val="000000"/>
                </a:solidFill>
              </a:rPr>
              <a:t>and road closures. </a:t>
            </a:r>
            <a:endParaRPr lang="en-AU">
              <a:solidFill>
                <a:srgbClr val="000000"/>
              </a:solidFill>
            </a:endParaRPr>
          </a:p>
          <a:p>
            <a:pPr algn="just">
              <a:defRPr/>
            </a:pPr>
            <a:r>
              <a:rPr lang="en-US">
                <a:solidFill>
                  <a:srgbClr val="000000"/>
                </a:solidFill>
              </a:rPr>
              <a:t>The designs tested in </a:t>
            </a:r>
            <a:r>
              <a:rPr lang="en-US" b="0" i="0" u="none" strike="noStrike">
                <a:solidFill>
                  <a:srgbClr val="000000"/>
                </a:solidFill>
                <a:effectLst/>
              </a:rPr>
              <a:t>the </a:t>
            </a:r>
            <a:r>
              <a:rPr lang="en-US">
                <a:solidFill>
                  <a:srgbClr val="000000"/>
                </a:solidFill>
              </a:rPr>
              <a:t>upcoming work packages </a:t>
            </a:r>
            <a:r>
              <a:rPr lang="en-US" b="0" i="0" u="none" strike="noStrike">
                <a:solidFill>
                  <a:srgbClr val="000000"/>
                </a:solidFill>
                <a:effectLst/>
              </a:rPr>
              <a:t>(</a:t>
            </a:r>
            <a:r>
              <a:rPr lang="en-US" err="1">
                <a:solidFill>
                  <a:srgbClr val="000000"/>
                </a:solidFill>
              </a:rPr>
              <a:t>WP8</a:t>
            </a:r>
            <a:r>
              <a:rPr lang="en-US">
                <a:solidFill>
                  <a:srgbClr val="000000"/>
                </a:solidFill>
              </a:rPr>
              <a:t> </a:t>
            </a:r>
            <a:r>
              <a:rPr lang="en-US" b="0" i="0" u="none" strike="noStrike">
                <a:solidFill>
                  <a:srgbClr val="000000"/>
                </a:solidFill>
                <a:effectLst/>
              </a:rPr>
              <a:t>and </a:t>
            </a:r>
            <a:r>
              <a:rPr lang="en-US" err="1">
                <a:solidFill>
                  <a:srgbClr val="000000"/>
                </a:solidFill>
              </a:rPr>
              <a:t>WP10</a:t>
            </a:r>
            <a:r>
              <a:rPr lang="en-US">
                <a:solidFill>
                  <a:srgbClr val="000000"/>
                </a:solidFill>
              </a:rPr>
              <a:t>) will then subsequently inform the best practice design of a fire spread prediction map for additional testing in another national survey (</a:t>
            </a:r>
            <a:r>
              <a:rPr lang="en-US" err="1">
                <a:solidFill>
                  <a:srgbClr val="000000"/>
                </a:solidFill>
              </a:rPr>
              <a:t>WP12</a:t>
            </a:r>
            <a:r>
              <a:rPr lang="en-US" b="0" i="0" u="none" strike="noStrike">
                <a:solidFill>
                  <a:srgbClr val="000000"/>
                </a:solidFill>
                <a:effectLst/>
              </a:rPr>
              <a:t>) </a:t>
            </a:r>
            <a:r>
              <a:rPr lang="en-US">
                <a:solidFill>
                  <a:srgbClr val="000000"/>
                </a:solidFill>
              </a:rPr>
              <a:t>and interviews </a:t>
            </a:r>
            <a:r>
              <a:rPr lang="en-US" b="0" i="0" u="none" strike="noStrike">
                <a:solidFill>
                  <a:srgbClr val="000000"/>
                </a:solidFill>
                <a:effectLst/>
              </a:rPr>
              <a:t>with </a:t>
            </a:r>
            <a:r>
              <a:rPr lang="en-US">
                <a:solidFill>
                  <a:srgbClr val="000000"/>
                </a:solidFill>
              </a:rPr>
              <a:t>specific community groups (e</a:t>
            </a:r>
            <a:r>
              <a:rPr lang="en-US" b="0" i="0" u="none" strike="noStrike">
                <a:solidFill>
                  <a:srgbClr val="000000"/>
                </a:solidFill>
                <a:effectLst/>
              </a:rPr>
              <a:t>.</a:t>
            </a:r>
            <a:r>
              <a:rPr lang="en-US">
                <a:solidFill>
                  <a:srgbClr val="000000"/>
                </a:solidFill>
              </a:rPr>
              <a:t>g., CALD community) (</a:t>
            </a:r>
            <a:r>
              <a:rPr lang="en-US" err="1">
                <a:solidFill>
                  <a:srgbClr val="000000"/>
                </a:solidFill>
              </a:rPr>
              <a:t>WP11</a:t>
            </a:r>
            <a:r>
              <a:rPr lang="en-US">
                <a:solidFill>
                  <a:srgbClr val="000000"/>
                </a:solidFill>
              </a:rPr>
              <a:t>).</a:t>
            </a:r>
            <a:endParaRPr lang="en-AU">
              <a:solidFill>
                <a:srgbClr val="000000"/>
              </a:solidFill>
            </a:endParaRPr>
          </a:p>
          <a:p>
            <a:pPr marL="0" marR="0" lvl="0" indent="0" algn="l" defTabSz="914400">
              <a:lnSpc>
                <a:spcPct val="100000"/>
              </a:lnSpc>
              <a:spcBef>
                <a:spcPts val="0"/>
              </a:spcBef>
              <a:spcAft>
                <a:spcPts val="0"/>
              </a:spcAft>
              <a:buClrTx/>
              <a:buSzTx/>
              <a:buFontTx/>
              <a:buNone/>
              <a:tabLst/>
              <a:defRPr/>
            </a:pPr>
            <a:endParaRPr lang="en-AU" sz="1200" b="1" i="0" u="none" strike="noStrike">
              <a:solidFill>
                <a:srgbClr val="000000"/>
              </a:solidFill>
              <a:effectLst/>
              <a:latin typeface="Calibri" panose="020F0502020204030204" pitchFamily="34" charset="0"/>
              <a:ea typeface="Calibri"/>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28</a:t>
            </a:fld>
            <a:endParaRPr lang="en-US"/>
          </a:p>
        </p:txBody>
      </p:sp>
    </p:spTree>
    <p:extLst>
      <p:ext uri="{BB962C8B-B14F-4D97-AF65-F5344CB8AC3E}">
        <p14:creationId xmlns:p14="http://schemas.microsoft.com/office/powerpoint/2010/main" val="2335355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cs typeface="Calibri"/>
              </a:rPr>
              <a:t>Acknowledgement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cs typeface="Calibri"/>
              </a:rPr>
              <a:t>Thank </a:t>
            </a:r>
            <a:r>
              <a:rPr lang="en-AU" sz="1200" b="1" i="0" u="none" strike="noStrike" err="1">
                <a:solidFill>
                  <a:srgbClr val="000000"/>
                </a:solidFill>
                <a:effectLst/>
                <a:latin typeface="Calibri" panose="020F0502020204030204" pitchFamily="34" charset="0"/>
                <a:cs typeface="Calibri"/>
              </a:rPr>
              <a:t>SteerCo</a:t>
            </a:r>
            <a:endParaRPr lang="en-US">
              <a:cs typeface="Calibri"/>
            </a:endParaRPr>
          </a:p>
        </p:txBody>
      </p:sp>
      <p:sp>
        <p:nvSpPr>
          <p:cNvPr id="4" name="Slide Number Placeholder 3"/>
          <p:cNvSpPr>
            <a:spLocks noGrp="1"/>
          </p:cNvSpPr>
          <p:nvPr>
            <p:ph type="sldNum" sz="quarter" idx="5"/>
          </p:nvPr>
        </p:nvSpPr>
        <p:spPr/>
        <p:txBody>
          <a:bodyPr/>
          <a:lstStyle/>
          <a:p>
            <a:fld id="{5C5BE386-194F-7A4F-B27A-E80D41302EB1}" type="slidenum">
              <a:rPr lang="en-US" smtClean="0"/>
              <a:t>32</a:t>
            </a:fld>
            <a:endParaRPr lang="en-US"/>
          </a:p>
        </p:txBody>
      </p:sp>
    </p:spTree>
    <p:extLst>
      <p:ext uri="{BB962C8B-B14F-4D97-AF65-F5344CB8AC3E}">
        <p14:creationId xmlns:p14="http://schemas.microsoft.com/office/powerpoint/2010/main" val="129227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To achieve this, we have a large project team…</a:t>
            </a:r>
            <a:endParaRPr/>
          </a:p>
        </p:txBody>
      </p:sp>
      <p:sp>
        <p:nvSpPr>
          <p:cNvPr id="188" name="Google Shape;18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We also have a project steering committee. This committee is made up of PSG and WG representatives from all Australian jurisdictions. This committee is responsible for providing feedback, assisting with and approving decision-making related to the project’s scope and practical outputs. </a:t>
            </a:r>
            <a:endParaRPr/>
          </a:p>
        </p:txBody>
      </p:sp>
      <p:sp>
        <p:nvSpPr>
          <p:cNvPr id="198" name="Google Shape;19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AU"/>
          </a:p>
          <a:p>
            <a:pPr marL="0" lvl="0" indent="0" algn="l" rtl="0">
              <a:lnSpc>
                <a:spcPct val="100000"/>
              </a:lnSpc>
              <a:spcBef>
                <a:spcPts val="0"/>
              </a:spcBef>
              <a:spcAft>
                <a:spcPts val="0"/>
              </a:spcAft>
              <a:buSzPts val="1400"/>
              <a:buNone/>
            </a:pPr>
            <a:r>
              <a:rPr lang="en-AU"/>
              <a:t>The project has been broken down into 3 phases. Phase 1 has been completed. We spent most of last year conducting research to help us better understand the status quo. We wanted to understand current agency practice as well as community comprehension and use of existing public-facing map-based products. </a:t>
            </a: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AU"/>
              <a:t>Phase 2 is underway, and we have spent this year working with the SC to develop a set of map concepts to test with community members. </a:t>
            </a:r>
          </a:p>
          <a:p>
            <a:pPr marL="0" lvl="0" indent="0" algn="l" rtl="0">
              <a:lnSpc>
                <a:spcPct val="100000"/>
              </a:lnSpc>
              <a:spcBef>
                <a:spcPts val="0"/>
              </a:spcBef>
              <a:spcAft>
                <a:spcPts val="0"/>
              </a:spcAft>
              <a:buSzPts val="1400"/>
              <a:buNone/>
            </a:pPr>
            <a:endParaRPr lang="en-AU"/>
          </a:p>
          <a:p>
            <a:pPr marL="0" lvl="0" indent="0" algn="l" rtl="0">
              <a:lnSpc>
                <a:spcPct val="100000"/>
              </a:lnSpc>
              <a:spcBef>
                <a:spcPts val="0"/>
              </a:spcBef>
              <a:spcAft>
                <a:spcPts val="0"/>
              </a:spcAft>
              <a:buSzPts val="1400"/>
              <a:buNone/>
            </a:pPr>
            <a:r>
              <a:rPr lang="en-AU"/>
              <a:t>Paula and I will present on findings from both Phase 1 and 2 of our study today.</a:t>
            </a:r>
          </a:p>
          <a:p>
            <a:pPr marL="0" lvl="0" indent="0" algn="l" rtl="0">
              <a:lnSpc>
                <a:spcPct val="100000"/>
              </a:lnSpc>
              <a:spcBef>
                <a:spcPts val="0"/>
              </a:spcBef>
              <a:spcAft>
                <a:spcPts val="0"/>
              </a:spcAft>
              <a:buSzPts val="1400"/>
              <a:buNone/>
            </a:pPr>
            <a:endParaRPr lang="en-AU"/>
          </a:p>
          <a:p>
            <a:pPr marL="0" lvl="0" indent="0" algn="l" rtl="0">
              <a:lnSpc>
                <a:spcPct val="100000"/>
              </a:lnSpc>
              <a:spcBef>
                <a:spcPts val="0"/>
              </a:spcBef>
              <a:spcAft>
                <a:spcPts val="0"/>
              </a:spcAft>
              <a:buSzPts val="1400"/>
              <a:buNone/>
            </a:pPr>
            <a:r>
              <a:rPr lang="en-AU"/>
              <a:t>Based on the findings of this research we will turn our attention in phase 3 to the development of practical outputs for agency use. We have already defined one of the practical outcomes, which I will speak to in a moment, but we also have funding to develop 2 additional practical outputs. These outputs will be developed together with the research team and the project SC. </a:t>
            </a:r>
            <a:endParaRPr/>
          </a:p>
        </p:txBody>
      </p:sp>
      <p:sp>
        <p:nvSpPr>
          <p:cNvPr id="208" name="Google Shape;2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5</a:t>
            </a:fld>
            <a:endParaRPr/>
          </a:p>
        </p:txBody>
      </p:sp>
    </p:spTree>
    <p:extLst>
      <p:ext uri="{BB962C8B-B14F-4D97-AF65-F5344CB8AC3E}">
        <p14:creationId xmlns:p14="http://schemas.microsoft.com/office/powerpoint/2010/main" val="2811216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AU"/>
          </a:p>
          <a:p>
            <a:pPr marL="0" lvl="0" indent="0" algn="l" rtl="0">
              <a:lnSpc>
                <a:spcPct val="100000"/>
              </a:lnSpc>
              <a:spcBef>
                <a:spcPts val="0"/>
              </a:spcBef>
              <a:spcAft>
                <a:spcPts val="0"/>
              </a:spcAft>
              <a:buSzPts val="1400"/>
              <a:buNone/>
            </a:pPr>
            <a:r>
              <a:rPr lang="en-AU"/>
              <a:t>The project has been broken down into 3 phases. Phase 1 has been completed. We spent most of last year conducting research to help us better understand the status quo. We wanted to understand current agency practice as well as community comprehension and use of existing public-facing map-based products. </a:t>
            </a: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AU"/>
              <a:t>Phase 2 is underway, and we have spent this year working with the SC to develop a set of map concepts to test with community members. </a:t>
            </a:r>
          </a:p>
          <a:p>
            <a:pPr marL="0" lvl="0" indent="0" algn="l" rtl="0">
              <a:lnSpc>
                <a:spcPct val="100000"/>
              </a:lnSpc>
              <a:spcBef>
                <a:spcPts val="0"/>
              </a:spcBef>
              <a:spcAft>
                <a:spcPts val="0"/>
              </a:spcAft>
              <a:buSzPts val="1400"/>
              <a:buNone/>
            </a:pPr>
            <a:endParaRPr lang="en-AU"/>
          </a:p>
          <a:p>
            <a:pPr marL="0" lvl="0" indent="0" algn="l" rtl="0">
              <a:lnSpc>
                <a:spcPct val="100000"/>
              </a:lnSpc>
              <a:spcBef>
                <a:spcPts val="0"/>
              </a:spcBef>
              <a:spcAft>
                <a:spcPts val="0"/>
              </a:spcAft>
              <a:buSzPts val="1400"/>
              <a:buNone/>
            </a:pPr>
            <a:r>
              <a:rPr lang="en-AU"/>
              <a:t>Paula and I will present on findings from both Phase 1 and 2 of our study today.</a:t>
            </a:r>
          </a:p>
          <a:p>
            <a:pPr marL="0" lvl="0" indent="0" algn="l" rtl="0">
              <a:lnSpc>
                <a:spcPct val="100000"/>
              </a:lnSpc>
              <a:spcBef>
                <a:spcPts val="0"/>
              </a:spcBef>
              <a:spcAft>
                <a:spcPts val="0"/>
              </a:spcAft>
              <a:buSzPts val="1400"/>
              <a:buNone/>
            </a:pPr>
            <a:endParaRPr lang="en-AU"/>
          </a:p>
          <a:p>
            <a:pPr marL="0" lvl="0" indent="0" algn="l" rtl="0">
              <a:lnSpc>
                <a:spcPct val="100000"/>
              </a:lnSpc>
              <a:spcBef>
                <a:spcPts val="0"/>
              </a:spcBef>
              <a:spcAft>
                <a:spcPts val="0"/>
              </a:spcAft>
              <a:buSzPts val="1400"/>
              <a:buNone/>
            </a:pPr>
            <a:r>
              <a:rPr lang="en-AU"/>
              <a:t>Based on the findings of this research we will turn our attention in phase 3 to the development of practical outputs for agency use. We have already defined one of the practical outcomes, which I will speak to in a moment, but we also have funding to develop 2 additional practical outputs. These outputs will be developed together with the research team and the project SC. </a:t>
            </a:r>
            <a:endParaRPr/>
          </a:p>
        </p:txBody>
      </p:sp>
      <p:sp>
        <p:nvSpPr>
          <p:cNvPr id="208" name="Google Shape;2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Co-designed</a:t>
            </a:r>
          </a:p>
        </p:txBody>
      </p:sp>
      <p:sp>
        <p:nvSpPr>
          <p:cNvPr id="4" name="Slide Number Placeholder 3"/>
          <p:cNvSpPr>
            <a:spLocks noGrp="1"/>
          </p:cNvSpPr>
          <p:nvPr>
            <p:ph type="sldNum" sz="quarter" idx="5"/>
          </p:nvPr>
        </p:nvSpPr>
        <p:spPr/>
        <p:txBody>
          <a:bodyPr/>
          <a:lstStyle/>
          <a:p>
            <a:fld id="{5C5BE386-194F-7A4F-B27A-E80D41302EB1}" type="slidenum">
              <a:rPr lang="en-US" smtClean="0"/>
              <a:t>7</a:t>
            </a:fld>
            <a:endParaRPr lang="en-US"/>
          </a:p>
        </p:txBody>
      </p:sp>
    </p:spTree>
    <p:extLst>
      <p:ext uri="{BB962C8B-B14F-4D97-AF65-F5344CB8AC3E}">
        <p14:creationId xmlns:p14="http://schemas.microsoft.com/office/powerpoint/2010/main" val="16152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8</a:t>
            </a:fld>
            <a:endParaRPr lang="en-US"/>
          </a:p>
        </p:txBody>
      </p:sp>
    </p:spTree>
    <p:extLst>
      <p:ext uri="{BB962C8B-B14F-4D97-AF65-F5344CB8AC3E}">
        <p14:creationId xmlns:p14="http://schemas.microsoft.com/office/powerpoint/2010/main" val="394898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a:solidFill>
                  <a:srgbClr val="000000"/>
                </a:solidFill>
                <a:effectLst/>
                <a:latin typeface="Calibri" panose="020F0502020204030204" pitchFamily="34" charset="0"/>
              </a:rPr>
              <a:t>DESIGN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Add images to each of these boxes by clicking on the image icon and selecting a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a:solidFill>
                  <a:srgbClr val="000000"/>
                </a:solidFill>
                <a:effectLst/>
                <a:latin typeface="Calibri" panose="020F0502020204030204" pitchFamily="34" charset="0"/>
              </a:rPr>
              <a:t>If removing one or more of the image boxes, ensure that the image edges remain balanced (horizontally and vertically) with each other. </a:t>
            </a:r>
          </a:p>
        </p:txBody>
      </p:sp>
      <p:sp>
        <p:nvSpPr>
          <p:cNvPr id="4" name="Slide Number Placeholder 3"/>
          <p:cNvSpPr>
            <a:spLocks noGrp="1"/>
          </p:cNvSpPr>
          <p:nvPr>
            <p:ph type="sldNum" sz="quarter" idx="5"/>
          </p:nvPr>
        </p:nvSpPr>
        <p:spPr/>
        <p:txBody>
          <a:bodyPr/>
          <a:lstStyle/>
          <a:p>
            <a:fld id="{5C5BE386-194F-7A4F-B27A-E80D41302EB1}" type="slidenum">
              <a:rPr lang="en-US" smtClean="0"/>
              <a:t>9</a:t>
            </a:fld>
            <a:endParaRPr lang="en-US"/>
          </a:p>
        </p:txBody>
      </p:sp>
    </p:spTree>
    <p:extLst>
      <p:ext uri="{BB962C8B-B14F-4D97-AF65-F5344CB8AC3E}">
        <p14:creationId xmlns:p14="http://schemas.microsoft.com/office/powerpoint/2010/main" val="3270699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0A747EC-BBDB-1869-3707-DC8C823818DF}"/>
              </a:ext>
            </a:extLst>
          </p:cNvPr>
          <p:cNvSpPr>
            <a:spLocks noGrp="1"/>
          </p:cNvSpPr>
          <p:nvPr>
            <p:ph type="pic" idx="1"/>
          </p:nvPr>
        </p:nvSpPr>
        <p:spPr>
          <a:xfrm>
            <a:off x="4530436" y="0"/>
            <a:ext cx="7661564" cy="6858000"/>
          </a:xfrm>
        </p:spPr>
        <p:txBody>
          <a:bodyPr lIns="360000" tIns="720000" rIns="360000" anchor="ctr" anchorCtr="0"/>
          <a:lstStyle>
            <a:lvl1pPr marL="0" indent="0" algn="ctr">
              <a:buNone/>
              <a:defRPr sz="1600" baseline="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57663515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704" userDrawn="1">
          <p15:clr>
            <a:srgbClr val="FBAE40"/>
          </p15:clr>
        </p15:guide>
        <p15:guide id="4" pos="39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694C31-EF92-CC49-826A-ED62B071272C}"/>
              </a:ext>
            </a:extLst>
          </p:cNvPr>
          <p:cNvSpPr>
            <a:spLocks noGrp="1"/>
          </p:cNvSpPr>
          <p:nvPr>
            <p:ph type="body" idx="1"/>
          </p:nvPr>
        </p:nvSpPr>
        <p:spPr>
          <a:xfrm>
            <a:off x="887750" y="1412875"/>
            <a:ext cx="3192125" cy="4824413"/>
          </a:xfrm>
        </p:spPr>
        <p:txBody>
          <a:bodyPr anchor="t" anchorCtr="0">
            <a:normAutofit/>
          </a:bodyPr>
          <a:lstStyle>
            <a:lvl1pPr marL="0" indent="0">
              <a:buNone/>
              <a:defRPr sz="1800" b="0" i="0" baseline="0">
                <a:solidFill>
                  <a:schemeClr val="tx1"/>
                </a:solidFill>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Date Placeholder 4">
            <a:extLst>
              <a:ext uri="{FF2B5EF4-FFF2-40B4-BE49-F238E27FC236}">
                <a16:creationId xmlns:a16="http://schemas.microsoft.com/office/drawing/2014/main" id="{4ABEB8AB-2D7C-811C-FF09-B31D9E926268}"/>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13" name="Footer Placeholder 5">
            <a:extLst>
              <a:ext uri="{FF2B5EF4-FFF2-40B4-BE49-F238E27FC236}">
                <a16:creationId xmlns:a16="http://schemas.microsoft.com/office/drawing/2014/main" id="{8D48E370-63AA-B326-2D1C-68C72CC5C2B6}"/>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14" name="Slide Number Placeholder 6">
            <a:extLst>
              <a:ext uri="{FF2B5EF4-FFF2-40B4-BE49-F238E27FC236}">
                <a16:creationId xmlns:a16="http://schemas.microsoft.com/office/drawing/2014/main" id="{54C24889-4A8E-01DF-99DB-5F63FBBFCA71}"/>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1" name="Title 1">
            <a:extLst>
              <a:ext uri="{FF2B5EF4-FFF2-40B4-BE49-F238E27FC236}">
                <a16:creationId xmlns:a16="http://schemas.microsoft.com/office/drawing/2014/main" id="{4178F23E-B4F0-69FF-E583-306A9E12569A}"/>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
        <p:nvSpPr>
          <p:cNvPr id="12" name="Text Placeholder 2">
            <a:extLst>
              <a:ext uri="{FF2B5EF4-FFF2-40B4-BE49-F238E27FC236}">
                <a16:creationId xmlns:a16="http://schemas.microsoft.com/office/drawing/2014/main" id="{BA195FD8-F19B-34FA-A156-9BC717FD7987}"/>
              </a:ext>
            </a:extLst>
          </p:cNvPr>
          <p:cNvSpPr>
            <a:spLocks noGrp="1"/>
          </p:cNvSpPr>
          <p:nvPr>
            <p:ph type="body" idx="10"/>
          </p:nvPr>
        </p:nvSpPr>
        <p:spPr>
          <a:xfrm>
            <a:off x="4519774" y="1412875"/>
            <a:ext cx="3160552" cy="4824413"/>
          </a:xfrm>
        </p:spPr>
        <p:txBody>
          <a:bodyPr anchor="t" anchorCtr="0">
            <a:normAutofit/>
          </a:bodyPr>
          <a:lstStyle>
            <a:lvl1pPr marL="0" indent="0">
              <a:buNone/>
              <a:defRPr sz="1800" b="0" i="0" baseline="0">
                <a:solidFill>
                  <a:schemeClr val="tx1"/>
                </a:solidFill>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Text Placeholder 2">
            <a:extLst>
              <a:ext uri="{FF2B5EF4-FFF2-40B4-BE49-F238E27FC236}">
                <a16:creationId xmlns:a16="http://schemas.microsoft.com/office/drawing/2014/main" id="{8C37630E-D28B-3497-F1AC-0F4479B6F7A5}"/>
              </a:ext>
            </a:extLst>
          </p:cNvPr>
          <p:cNvSpPr>
            <a:spLocks noGrp="1"/>
          </p:cNvSpPr>
          <p:nvPr>
            <p:ph type="body" idx="11"/>
          </p:nvPr>
        </p:nvSpPr>
        <p:spPr>
          <a:xfrm>
            <a:off x="8125163" y="1412875"/>
            <a:ext cx="3192125" cy="4824413"/>
          </a:xfrm>
        </p:spPr>
        <p:txBody>
          <a:bodyPr anchor="t" anchorCtr="0">
            <a:normAutofit/>
          </a:bodyPr>
          <a:lstStyle>
            <a:lvl1pPr marL="0" indent="0">
              <a:buNone/>
              <a:defRPr sz="1800" b="0" i="0" baseline="0">
                <a:solidFill>
                  <a:schemeClr val="tx1"/>
                </a:solidFill>
                <a:latin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153982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8A1EC4-8562-FB1F-69E5-C0F3F341C54F}"/>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7545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Media Placeholder 8">
            <a:extLst>
              <a:ext uri="{FF2B5EF4-FFF2-40B4-BE49-F238E27FC236}">
                <a16:creationId xmlns:a16="http://schemas.microsoft.com/office/drawing/2014/main" id="{03CCC582-95FC-D599-FEB7-130F9D2C728D}"/>
              </a:ext>
            </a:extLst>
          </p:cNvPr>
          <p:cNvSpPr>
            <a:spLocks noGrp="1"/>
          </p:cNvSpPr>
          <p:nvPr>
            <p:ph type="media" sz="quarter" idx="10" hasCustomPrompt="1"/>
          </p:nvPr>
        </p:nvSpPr>
        <p:spPr>
          <a:xfrm>
            <a:off x="0" y="0"/>
            <a:ext cx="12192000" cy="6858000"/>
          </a:xfrm>
          <a:prstGeom prst="rect">
            <a:avLst/>
          </a:prstGeom>
        </p:spPr>
        <p:txBody>
          <a:bodyPr tIns="540000" anchor="t"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Light" panose="020F03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video</a:t>
            </a:r>
          </a:p>
        </p:txBody>
      </p:sp>
    </p:spTree>
    <p:extLst>
      <p:ext uri="{BB962C8B-B14F-4D97-AF65-F5344CB8AC3E}">
        <p14:creationId xmlns:p14="http://schemas.microsoft.com/office/powerpoint/2010/main" val="245835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214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A1BF51C-7A4B-EC48-95DD-CF7D782D20F9}"/>
              </a:ext>
            </a:extLst>
          </p:cNvPr>
          <p:cNvSpPr>
            <a:spLocks noGrp="1"/>
          </p:cNvSpPr>
          <p:nvPr>
            <p:ph type="body" idx="1"/>
          </p:nvPr>
        </p:nvSpPr>
        <p:spPr>
          <a:xfrm>
            <a:off x="874713" y="1412875"/>
            <a:ext cx="3198523" cy="4824412"/>
          </a:xfrm>
        </p:spPr>
        <p:txBody>
          <a:bodyPr anchor="t" anchorCtr="0">
            <a:normAutofit/>
          </a:bodyPr>
          <a:lstStyle>
            <a:lvl1pPr marL="0" indent="0">
              <a:buNone/>
              <a:defRPr sz="1800" b="1" baseline="0">
                <a:solidFill>
                  <a:srgbClr val="0072CE"/>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2">
            <a:extLst>
              <a:ext uri="{FF2B5EF4-FFF2-40B4-BE49-F238E27FC236}">
                <a16:creationId xmlns:a16="http://schemas.microsoft.com/office/drawing/2014/main" id="{1F1E9204-33C1-1340-9EA5-19C3BF9A8F50}"/>
              </a:ext>
            </a:extLst>
          </p:cNvPr>
          <p:cNvSpPr>
            <a:spLocks noGrp="1"/>
          </p:cNvSpPr>
          <p:nvPr>
            <p:ph sz="half" idx="15"/>
          </p:nvPr>
        </p:nvSpPr>
        <p:spPr>
          <a:xfrm>
            <a:off x="4513811" y="1412876"/>
            <a:ext cx="6803476" cy="4824412"/>
          </a:xfrm>
        </p:spPr>
        <p:txBody>
          <a:bodyPr/>
          <a:lstStyle>
            <a:lvl2pPr marL="360000" indent="-180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Date Placeholder 4">
            <a:extLst>
              <a:ext uri="{FF2B5EF4-FFF2-40B4-BE49-F238E27FC236}">
                <a16:creationId xmlns:a16="http://schemas.microsoft.com/office/drawing/2014/main" id="{3D352E86-3D81-0094-57A4-D72E146D0615}"/>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3" name="Footer Placeholder 5">
            <a:extLst>
              <a:ext uri="{FF2B5EF4-FFF2-40B4-BE49-F238E27FC236}">
                <a16:creationId xmlns:a16="http://schemas.microsoft.com/office/drawing/2014/main" id="{C20EA200-91CB-AC67-519F-774C51E1DC83}"/>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4" name="Slide Number Placeholder 6">
            <a:extLst>
              <a:ext uri="{FF2B5EF4-FFF2-40B4-BE49-F238E27FC236}">
                <a16:creationId xmlns:a16="http://schemas.microsoft.com/office/drawing/2014/main" id="{77188EF7-431D-7FD9-96A0-6B258FEB7519}"/>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5" name="Title 1">
            <a:extLst>
              <a:ext uri="{FF2B5EF4-FFF2-40B4-BE49-F238E27FC236}">
                <a16:creationId xmlns:a16="http://schemas.microsoft.com/office/drawing/2014/main" id="{A3034BCE-1412-5375-FAD5-C60E47C87EC4}"/>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464963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61FF668-55E4-FC4E-B78D-33812627453F}"/>
              </a:ext>
            </a:extLst>
          </p:cNvPr>
          <p:cNvSpPr>
            <a:spLocks noGrp="1"/>
          </p:cNvSpPr>
          <p:nvPr>
            <p:ph type="body" idx="13"/>
          </p:nvPr>
        </p:nvSpPr>
        <p:spPr>
          <a:xfrm>
            <a:off x="874713" y="1412875"/>
            <a:ext cx="3198523" cy="4824413"/>
          </a:xfrm>
        </p:spPr>
        <p:txBody>
          <a:bodyPr anchor="t" anchorCtr="0">
            <a:normAutofit/>
          </a:bodyPr>
          <a:lstStyle>
            <a:lvl1pPr marL="0" indent="0">
              <a:buNone/>
              <a:defRPr sz="1800" b="1" baseline="0">
                <a:solidFill>
                  <a:srgbClr val="0072CE"/>
                </a:solidFill>
                <a:latin typeface="Titillium Web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 name="Date Placeholder 4">
            <a:extLst>
              <a:ext uri="{FF2B5EF4-FFF2-40B4-BE49-F238E27FC236}">
                <a16:creationId xmlns:a16="http://schemas.microsoft.com/office/drawing/2014/main" id="{67F62BBF-949B-972F-612B-6821F965045C}"/>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4" name="Footer Placeholder 5">
            <a:extLst>
              <a:ext uri="{FF2B5EF4-FFF2-40B4-BE49-F238E27FC236}">
                <a16:creationId xmlns:a16="http://schemas.microsoft.com/office/drawing/2014/main" id="{7D501501-E3E2-930C-6749-87D0710B4D20}"/>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5" name="Slide Number Placeholder 6">
            <a:extLst>
              <a:ext uri="{FF2B5EF4-FFF2-40B4-BE49-F238E27FC236}">
                <a16:creationId xmlns:a16="http://schemas.microsoft.com/office/drawing/2014/main" id="{3343332A-8070-848A-4A17-FFE48B4EC217}"/>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0" name="Title 1">
            <a:extLst>
              <a:ext uri="{FF2B5EF4-FFF2-40B4-BE49-F238E27FC236}">
                <a16:creationId xmlns:a16="http://schemas.microsoft.com/office/drawing/2014/main" id="{919C5857-72DF-F61B-9FF6-F75553E9B2DE}"/>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2BD4EBF6-57EC-16DA-F2F0-AED490A4C3A7}"/>
              </a:ext>
            </a:extLst>
          </p:cNvPr>
          <p:cNvSpPr>
            <a:spLocks noGrp="1"/>
          </p:cNvSpPr>
          <p:nvPr>
            <p:ph type="pic" idx="14"/>
          </p:nvPr>
        </p:nvSpPr>
        <p:spPr>
          <a:xfrm>
            <a:off x="4511675" y="1412875"/>
            <a:ext cx="7680325" cy="4824414"/>
          </a:xfrm>
        </p:spPr>
        <p:txBody>
          <a:bodyPr lIns="360000" tIns="540000" rIns="360000" anchor="t" anchorCtr="0"/>
          <a:lstStyle>
            <a:lvl1pPr marL="0" indent="0" algn="ctr">
              <a:buNone/>
              <a:defRPr sz="1600" baseline="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93305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D011D4D-77CF-2BB9-C714-6F76C2EFD729}"/>
              </a:ext>
            </a:extLst>
          </p:cNvPr>
          <p:cNvSpPr>
            <a:spLocks noGrp="1"/>
          </p:cNvSpPr>
          <p:nvPr>
            <p:ph type="pic" idx="10"/>
          </p:nvPr>
        </p:nvSpPr>
        <p:spPr>
          <a:xfrm>
            <a:off x="0" y="0"/>
            <a:ext cx="12192000" cy="6858000"/>
          </a:xfrm>
        </p:spPr>
        <p:txBody>
          <a:bodyPr lIns="360000" tIns="540000" rIns="360000" anchor="t" anchorCtr="0"/>
          <a:lstStyle>
            <a:lvl1pPr marL="0" indent="0" algn="ctr">
              <a:buNone/>
              <a:defRPr sz="1600" baseline="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95001539"/>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704" userDrawn="1">
          <p15:clr>
            <a:srgbClr val="FBAE40"/>
          </p15:clr>
        </p15:guide>
        <p15:guide id="4" pos="39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Galler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DF0290-0ACD-A048-93D8-534B6EC3A80C}"/>
              </a:ext>
            </a:extLst>
          </p:cNvPr>
          <p:cNvSpPr>
            <a:spLocks noGrp="1"/>
          </p:cNvSpPr>
          <p:nvPr>
            <p:ph type="pic" idx="1"/>
          </p:nvPr>
        </p:nvSpPr>
        <p:spPr>
          <a:xfrm>
            <a:off x="874713" y="1412875"/>
            <a:ext cx="3205163" cy="4824413"/>
          </a:xfrm>
        </p:spPr>
        <p:txBody>
          <a:bodyPr tIns="216000" anchor="t" anchorCtr="0"/>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Date Placeholder 4">
            <a:extLst>
              <a:ext uri="{FF2B5EF4-FFF2-40B4-BE49-F238E27FC236}">
                <a16:creationId xmlns:a16="http://schemas.microsoft.com/office/drawing/2014/main" id="{67F62BBF-949B-972F-612B-6821F965045C}"/>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4" name="Footer Placeholder 5">
            <a:extLst>
              <a:ext uri="{FF2B5EF4-FFF2-40B4-BE49-F238E27FC236}">
                <a16:creationId xmlns:a16="http://schemas.microsoft.com/office/drawing/2014/main" id="{7D501501-E3E2-930C-6749-87D0710B4D20}"/>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5" name="Slide Number Placeholder 6">
            <a:extLst>
              <a:ext uri="{FF2B5EF4-FFF2-40B4-BE49-F238E27FC236}">
                <a16:creationId xmlns:a16="http://schemas.microsoft.com/office/drawing/2014/main" id="{3343332A-8070-848A-4A17-FFE48B4EC217}"/>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6" name="Picture Placeholder 2">
            <a:extLst>
              <a:ext uri="{FF2B5EF4-FFF2-40B4-BE49-F238E27FC236}">
                <a16:creationId xmlns:a16="http://schemas.microsoft.com/office/drawing/2014/main" id="{3AC57822-08B6-4943-2571-F7D7EED1B1DC}"/>
              </a:ext>
            </a:extLst>
          </p:cNvPr>
          <p:cNvSpPr>
            <a:spLocks noGrp="1"/>
          </p:cNvSpPr>
          <p:nvPr>
            <p:ph type="pic" idx="10"/>
          </p:nvPr>
        </p:nvSpPr>
        <p:spPr>
          <a:xfrm>
            <a:off x="4513130" y="1412875"/>
            <a:ext cx="3167195" cy="2266361"/>
          </a:xfrm>
        </p:spPr>
        <p:txBody>
          <a:bodyPr tIns="216000" anchor="t" anchorCtr="0"/>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a:extLst>
              <a:ext uri="{FF2B5EF4-FFF2-40B4-BE49-F238E27FC236}">
                <a16:creationId xmlns:a16="http://schemas.microsoft.com/office/drawing/2014/main" id="{0ADC992C-720F-99D2-89F3-9BE20DAD30E6}"/>
              </a:ext>
            </a:extLst>
          </p:cNvPr>
          <p:cNvSpPr>
            <a:spLocks noGrp="1"/>
          </p:cNvSpPr>
          <p:nvPr>
            <p:ph type="pic" idx="11"/>
          </p:nvPr>
        </p:nvSpPr>
        <p:spPr>
          <a:xfrm>
            <a:off x="8112125" y="1412876"/>
            <a:ext cx="3205163" cy="1394268"/>
          </a:xfrm>
        </p:spPr>
        <p:txBody>
          <a:bodyPr tIns="216000" anchor="t" anchorCtr="0"/>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47889375-6F12-FE11-4A85-66BA88964DF3}"/>
              </a:ext>
            </a:extLst>
          </p:cNvPr>
          <p:cNvSpPr>
            <a:spLocks noGrp="1"/>
          </p:cNvSpPr>
          <p:nvPr>
            <p:ph type="pic" idx="12"/>
          </p:nvPr>
        </p:nvSpPr>
        <p:spPr>
          <a:xfrm>
            <a:off x="4513130" y="3970926"/>
            <a:ext cx="3167195" cy="2266361"/>
          </a:xfrm>
        </p:spPr>
        <p:txBody>
          <a:bodyPr tIns="216000" anchor="t" anchorCtr="0"/>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Picture Placeholder 2">
            <a:extLst>
              <a:ext uri="{FF2B5EF4-FFF2-40B4-BE49-F238E27FC236}">
                <a16:creationId xmlns:a16="http://schemas.microsoft.com/office/drawing/2014/main" id="{E15ED2DE-D677-1392-AAEE-5CE173ED349C}"/>
              </a:ext>
            </a:extLst>
          </p:cNvPr>
          <p:cNvSpPr>
            <a:spLocks noGrp="1"/>
          </p:cNvSpPr>
          <p:nvPr>
            <p:ph type="pic" idx="13"/>
          </p:nvPr>
        </p:nvSpPr>
        <p:spPr>
          <a:xfrm>
            <a:off x="8112125" y="3127947"/>
            <a:ext cx="3205163" cy="1394268"/>
          </a:xfrm>
        </p:spPr>
        <p:txBody>
          <a:bodyPr tIns="216000" anchor="t" anchorCtr="0"/>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Picture Placeholder 2">
            <a:extLst>
              <a:ext uri="{FF2B5EF4-FFF2-40B4-BE49-F238E27FC236}">
                <a16:creationId xmlns:a16="http://schemas.microsoft.com/office/drawing/2014/main" id="{2412F50B-7634-9C13-40EA-592E84B6D2F1}"/>
              </a:ext>
            </a:extLst>
          </p:cNvPr>
          <p:cNvSpPr>
            <a:spLocks noGrp="1"/>
          </p:cNvSpPr>
          <p:nvPr>
            <p:ph type="pic" idx="14"/>
          </p:nvPr>
        </p:nvSpPr>
        <p:spPr>
          <a:xfrm>
            <a:off x="8112125" y="4843019"/>
            <a:ext cx="3205163" cy="1394268"/>
          </a:xfrm>
        </p:spPr>
        <p:txBody>
          <a:bodyPr tIns="216000" anchor="t" anchorCtr="0"/>
          <a:lstStyle>
            <a:lvl1pPr marL="0" indent="0" algn="ctr">
              <a:buNone/>
              <a:defRPr sz="16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06380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2_Title Slide">
    <p:bg>
      <p:bgPr>
        <a:solidFill>
          <a:schemeClr val="lt1"/>
        </a:solidFill>
        <a:effectLst/>
      </p:bgPr>
    </p:bg>
    <p:spTree>
      <p:nvGrpSpPr>
        <p:cNvPr id="1" name="Shape 15"/>
        <p:cNvGrpSpPr/>
        <p:nvPr/>
      </p:nvGrpSpPr>
      <p:grpSpPr>
        <a:xfrm>
          <a:off x="0" y="0"/>
          <a:ext cx="0" cy="0"/>
          <a:chOff x="0" y="0"/>
          <a:chExt cx="0" cy="0"/>
        </a:xfrm>
      </p:grpSpPr>
      <p:sp>
        <p:nvSpPr>
          <p:cNvPr id="16" name="Google Shape;16;p18"/>
          <p:cNvSpPr>
            <a:spLocks noGrp="1"/>
          </p:cNvSpPr>
          <p:nvPr>
            <p:ph type="pic" idx="2"/>
          </p:nvPr>
        </p:nvSpPr>
        <p:spPr>
          <a:xfrm>
            <a:off x="4530436" y="0"/>
            <a:ext cx="7661564" cy="6858000"/>
          </a:xfrm>
          <a:prstGeom prst="rect">
            <a:avLst/>
          </a:prstGeom>
          <a:noFill/>
          <a:ln>
            <a:noFill/>
          </a:ln>
        </p:spPr>
      </p:sp>
    </p:spTree>
    <p:extLst>
      <p:ext uri="{BB962C8B-B14F-4D97-AF65-F5344CB8AC3E}">
        <p14:creationId xmlns:p14="http://schemas.microsoft.com/office/powerpoint/2010/main" val="185289589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704">
          <p15:clr>
            <a:srgbClr val="FBAE40"/>
          </p15:clr>
        </p15:guide>
        <p15:guide id="4" pos="39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option 1">
    <p:spTree>
      <p:nvGrpSpPr>
        <p:cNvPr id="1" name=""/>
        <p:cNvGrpSpPr/>
        <p:nvPr/>
      </p:nvGrpSpPr>
      <p:grpSpPr>
        <a:xfrm>
          <a:off x="0" y="0"/>
          <a:ext cx="0" cy="0"/>
          <a:chOff x="0" y="0"/>
          <a:chExt cx="0" cy="0"/>
        </a:xfrm>
      </p:grpSpPr>
      <p:sp>
        <p:nvSpPr>
          <p:cNvPr id="9" name="object 18">
            <a:extLst>
              <a:ext uri="{FF2B5EF4-FFF2-40B4-BE49-F238E27FC236}">
                <a16:creationId xmlns:a16="http://schemas.microsoft.com/office/drawing/2014/main" id="{3D41FB27-DC2C-D146-8DD0-8451E51FC25F}"/>
              </a:ext>
            </a:extLst>
          </p:cNvPr>
          <p:cNvSpPr/>
          <p:nvPr userDrawn="1"/>
        </p:nvSpPr>
        <p:spPr>
          <a:xfrm>
            <a:off x="327104" y="285522"/>
            <a:ext cx="2573915" cy="76247"/>
          </a:xfrm>
          <a:custGeom>
            <a:avLst/>
            <a:gdLst/>
            <a:ahLst/>
            <a:cxnLst/>
            <a:rect l="l" t="t" r="r" b="b"/>
            <a:pathLst>
              <a:path w="4244340" h="125730">
                <a:moveTo>
                  <a:pt x="4243734" y="0"/>
                </a:moveTo>
                <a:lnTo>
                  <a:pt x="0" y="0"/>
                </a:lnTo>
                <a:lnTo>
                  <a:pt x="0" y="125650"/>
                </a:lnTo>
                <a:lnTo>
                  <a:pt x="4243734" y="125650"/>
                </a:lnTo>
                <a:lnTo>
                  <a:pt x="4243734" y="0"/>
                </a:lnTo>
                <a:close/>
              </a:path>
            </a:pathLst>
          </a:custGeom>
          <a:solidFill>
            <a:srgbClr val="E61E2A"/>
          </a:solidFill>
        </p:spPr>
        <p:txBody>
          <a:bodyPr wrap="square" lIns="0" tIns="0" rIns="0" bIns="0" rtlCol="0"/>
          <a:lstStyle/>
          <a:p>
            <a:endParaRPr sz="1351" b="0" i="0">
              <a:latin typeface="Arial" panose="020B0604020202020204" pitchFamily="34" charset="0"/>
            </a:endParaRPr>
          </a:p>
        </p:txBody>
      </p:sp>
      <p:sp>
        <p:nvSpPr>
          <p:cNvPr id="2" name="Title 1">
            <a:extLst>
              <a:ext uri="{FF2B5EF4-FFF2-40B4-BE49-F238E27FC236}">
                <a16:creationId xmlns:a16="http://schemas.microsoft.com/office/drawing/2014/main" id="{22E9299B-E144-974E-B70F-C42B8E5D8B07}"/>
              </a:ext>
            </a:extLst>
          </p:cNvPr>
          <p:cNvSpPr>
            <a:spLocks noGrp="1"/>
          </p:cNvSpPr>
          <p:nvPr>
            <p:ph type="title"/>
          </p:nvPr>
        </p:nvSpPr>
        <p:spPr>
          <a:xfrm>
            <a:off x="327106" y="399870"/>
            <a:ext cx="11553367" cy="1047252"/>
          </a:xfrm>
        </p:spPr>
        <p:txBody>
          <a:bodyPr lIns="0"/>
          <a:lstStyle>
            <a:lvl1pPr>
              <a:defRPr sz="360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5E967A21-E4C6-4743-ACC9-BD2F50338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10548" y="6091238"/>
            <a:ext cx="669925" cy="669925"/>
          </a:xfrm>
          <a:prstGeom prst="rect">
            <a:avLst/>
          </a:prstGeom>
        </p:spPr>
      </p:pic>
      <p:sp>
        <p:nvSpPr>
          <p:cNvPr id="8" name="Text Placeholder 3">
            <a:extLst>
              <a:ext uri="{FF2B5EF4-FFF2-40B4-BE49-F238E27FC236}">
                <a16:creationId xmlns:a16="http://schemas.microsoft.com/office/drawing/2014/main" id="{B1AC9A1A-9F25-FC42-989B-96EA919D0CD0}"/>
              </a:ext>
            </a:extLst>
          </p:cNvPr>
          <p:cNvSpPr>
            <a:spLocks noGrp="1"/>
          </p:cNvSpPr>
          <p:nvPr>
            <p:ph type="body" sz="quarter" idx="10"/>
          </p:nvPr>
        </p:nvSpPr>
        <p:spPr>
          <a:xfrm>
            <a:off x="327105" y="1588958"/>
            <a:ext cx="11575971" cy="4518156"/>
          </a:xfrm>
        </p:spPr>
        <p:txBody>
          <a:bodyPr lIns="0"/>
          <a:lstStyle>
            <a:lvl1pPr>
              <a:defRPr b="0"/>
            </a:lvl1pPr>
            <a:lvl2pPr marL="342891" indent="-342891">
              <a:buFont typeface="Wingdings" pitchFamily="2" charset="2"/>
              <a:buChar cha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6876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703F15-85A3-E84D-99EE-E6DFF0F9F76A}"/>
              </a:ext>
            </a:extLst>
          </p:cNvPr>
          <p:cNvSpPr>
            <a:spLocks noGrp="1"/>
          </p:cNvSpPr>
          <p:nvPr>
            <p:ph idx="1"/>
          </p:nvPr>
        </p:nvSpPr>
        <p:spPr>
          <a:xfrm>
            <a:off x="874713" y="1412875"/>
            <a:ext cx="6805611" cy="4824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4">
            <a:extLst>
              <a:ext uri="{FF2B5EF4-FFF2-40B4-BE49-F238E27FC236}">
                <a16:creationId xmlns:a16="http://schemas.microsoft.com/office/drawing/2014/main" id="{206DCA15-9E8D-6902-08B5-07A3CFEF77F1}"/>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8" name="Footer Placeholder 5">
            <a:extLst>
              <a:ext uri="{FF2B5EF4-FFF2-40B4-BE49-F238E27FC236}">
                <a16:creationId xmlns:a16="http://schemas.microsoft.com/office/drawing/2014/main" id="{7F3584A1-5ED7-EBEC-B6FA-E2CE53BFE623}"/>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9" name="Slide Number Placeholder 6">
            <a:extLst>
              <a:ext uri="{FF2B5EF4-FFF2-40B4-BE49-F238E27FC236}">
                <a16:creationId xmlns:a16="http://schemas.microsoft.com/office/drawing/2014/main" id="{8B5CBC41-B1C4-F541-E6C3-9D1C0E273AFD}"/>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0" name="Title 1">
            <a:extLst>
              <a:ext uri="{FF2B5EF4-FFF2-40B4-BE49-F238E27FC236}">
                <a16:creationId xmlns:a16="http://schemas.microsoft.com/office/drawing/2014/main" id="{AA520BF0-3809-3F65-FAB1-AEA7EB845708}"/>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26994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7DC89D99-58D1-40D7-3198-EE1AE44EB2BC}"/>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3" name="Footer Placeholder 5">
            <a:extLst>
              <a:ext uri="{FF2B5EF4-FFF2-40B4-BE49-F238E27FC236}">
                <a16:creationId xmlns:a16="http://schemas.microsoft.com/office/drawing/2014/main" id="{D8134472-10F6-BD62-BBC0-15E63A614337}"/>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4" name="Slide Number Placeholder 6">
            <a:extLst>
              <a:ext uri="{FF2B5EF4-FFF2-40B4-BE49-F238E27FC236}">
                <a16:creationId xmlns:a16="http://schemas.microsoft.com/office/drawing/2014/main" id="{F13452D4-3C70-6480-5E3B-0CC9AEA512BD}"/>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5" name="Title 1">
            <a:extLst>
              <a:ext uri="{FF2B5EF4-FFF2-40B4-BE49-F238E27FC236}">
                <a16:creationId xmlns:a16="http://schemas.microsoft.com/office/drawing/2014/main" id="{F7095A4C-5775-45A9-C423-F3FAFC1F54D5}"/>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7621FB7B-6E1E-5FB5-941B-966DEDA7CACC}"/>
              </a:ext>
            </a:extLst>
          </p:cNvPr>
          <p:cNvSpPr>
            <a:spLocks noGrp="1"/>
          </p:cNvSpPr>
          <p:nvPr>
            <p:ph type="pic" idx="10"/>
          </p:nvPr>
        </p:nvSpPr>
        <p:spPr>
          <a:xfrm>
            <a:off x="0" y="1412874"/>
            <a:ext cx="12192000" cy="4824414"/>
          </a:xfrm>
        </p:spPr>
        <p:txBody>
          <a:bodyPr lIns="360000" tIns="540000" rIns="360000" anchor="t" anchorCtr="0"/>
          <a:lstStyle>
            <a:lvl1pPr marL="0" indent="0" algn="ctr">
              <a:buNone/>
              <a:defRPr sz="1600" baseline="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02893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62CAA-C996-9740-AC1D-2525F64C76EE}"/>
              </a:ext>
            </a:extLst>
          </p:cNvPr>
          <p:cNvSpPr>
            <a:spLocks noGrp="1"/>
          </p:cNvSpPr>
          <p:nvPr>
            <p:ph sz="half" idx="1"/>
          </p:nvPr>
        </p:nvSpPr>
        <p:spPr>
          <a:xfrm>
            <a:off x="874713" y="1412875"/>
            <a:ext cx="5005387" cy="4824413"/>
          </a:xfrm>
        </p:spPr>
        <p:txBody>
          <a:bodyPr/>
          <a:lstStyle>
            <a:lvl2pPr marL="720000" indent="-234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BCBC363A-1991-BC4D-90E1-B69ACA896C71}"/>
              </a:ext>
            </a:extLst>
          </p:cNvPr>
          <p:cNvSpPr>
            <a:spLocks noGrp="1"/>
          </p:cNvSpPr>
          <p:nvPr>
            <p:ph sz="half" idx="13"/>
          </p:nvPr>
        </p:nvSpPr>
        <p:spPr>
          <a:xfrm>
            <a:off x="6311901" y="1412875"/>
            <a:ext cx="5005385" cy="4824413"/>
          </a:xfrm>
        </p:spPr>
        <p:txBody>
          <a:bodyPr/>
          <a:lstStyle>
            <a:lvl2pPr marL="720000" indent="-234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4">
            <a:extLst>
              <a:ext uri="{FF2B5EF4-FFF2-40B4-BE49-F238E27FC236}">
                <a16:creationId xmlns:a16="http://schemas.microsoft.com/office/drawing/2014/main" id="{6562A5AF-8BB7-B58A-9AA7-34DE07F7EBC9}"/>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9" name="Footer Placeholder 5">
            <a:extLst>
              <a:ext uri="{FF2B5EF4-FFF2-40B4-BE49-F238E27FC236}">
                <a16:creationId xmlns:a16="http://schemas.microsoft.com/office/drawing/2014/main" id="{2E098883-8A77-AE82-41E6-ACFBB8DCF4E1}"/>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10" name="Slide Number Placeholder 6">
            <a:extLst>
              <a:ext uri="{FF2B5EF4-FFF2-40B4-BE49-F238E27FC236}">
                <a16:creationId xmlns:a16="http://schemas.microsoft.com/office/drawing/2014/main" id="{581AA72A-1BD3-8BAB-2FFD-5D4A70143261}"/>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1" name="Title 1">
            <a:extLst>
              <a:ext uri="{FF2B5EF4-FFF2-40B4-BE49-F238E27FC236}">
                <a16:creationId xmlns:a16="http://schemas.microsoft.com/office/drawing/2014/main" id="{63863E59-53BE-800D-D74D-DFB4DFE80932}"/>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15291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3 image">
    <p:spTree>
      <p:nvGrpSpPr>
        <p:cNvPr id="1" name=""/>
        <p:cNvGrpSpPr/>
        <p:nvPr/>
      </p:nvGrpSpPr>
      <p:grpSpPr>
        <a:xfrm>
          <a:off x="0" y="0"/>
          <a:ext cx="0" cy="0"/>
          <a:chOff x="0" y="0"/>
          <a:chExt cx="0" cy="0"/>
        </a:xfrm>
      </p:grpSpPr>
      <p:sp>
        <p:nvSpPr>
          <p:cNvPr id="4" name="Date Placeholder 4">
            <a:extLst>
              <a:ext uri="{FF2B5EF4-FFF2-40B4-BE49-F238E27FC236}">
                <a16:creationId xmlns:a16="http://schemas.microsoft.com/office/drawing/2014/main" id="{C7CD7B95-08CA-556F-EB97-C12A24C7CCBF}"/>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8" name="Footer Placeholder 5">
            <a:extLst>
              <a:ext uri="{FF2B5EF4-FFF2-40B4-BE49-F238E27FC236}">
                <a16:creationId xmlns:a16="http://schemas.microsoft.com/office/drawing/2014/main" id="{F6E8995A-3FAA-F1F4-2A35-A4ADED87B487}"/>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10" name="Slide Number Placeholder 6">
            <a:extLst>
              <a:ext uri="{FF2B5EF4-FFF2-40B4-BE49-F238E27FC236}">
                <a16:creationId xmlns:a16="http://schemas.microsoft.com/office/drawing/2014/main" id="{07CA1F7B-A546-0DA0-354A-B9CF26F11DB4}"/>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1" name="Text Placeholder 2">
            <a:extLst>
              <a:ext uri="{FF2B5EF4-FFF2-40B4-BE49-F238E27FC236}">
                <a16:creationId xmlns:a16="http://schemas.microsoft.com/office/drawing/2014/main" id="{4B500EEA-9B48-A0CB-E314-330EC772DDDF}"/>
              </a:ext>
            </a:extLst>
          </p:cNvPr>
          <p:cNvSpPr>
            <a:spLocks noGrp="1"/>
          </p:cNvSpPr>
          <p:nvPr>
            <p:ph idx="1"/>
          </p:nvPr>
        </p:nvSpPr>
        <p:spPr>
          <a:xfrm>
            <a:off x="874713" y="1412875"/>
            <a:ext cx="6805612" cy="482441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F6217D51-451A-F03D-9786-9E4F5708F031}"/>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1DC2A46-10CC-6A26-4F32-D316EC5C209E}"/>
              </a:ext>
            </a:extLst>
          </p:cNvPr>
          <p:cNvSpPr>
            <a:spLocks noGrp="1"/>
          </p:cNvSpPr>
          <p:nvPr>
            <p:ph type="pic" idx="11"/>
          </p:nvPr>
        </p:nvSpPr>
        <p:spPr>
          <a:xfrm>
            <a:off x="8112124" y="1412875"/>
            <a:ext cx="4079876" cy="4824412"/>
          </a:xfrm>
        </p:spPr>
        <p:txBody>
          <a:bodyPr lIns="360000" tIns="540000" rIns="360000" anchor="t" anchorCtr="0"/>
          <a:lstStyle>
            <a:lvl1pPr marL="0" indent="0" algn="ctr">
              <a:buNone/>
              <a:defRPr sz="1600" baseline="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4953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1/2 image">
    <p:spTree>
      <p:nvGrpSpPr>
        <p:cNvPr id="1" name=""/>
        <p:cNvGrpSpPr/>
        <p:nvPr/>
      </p:nvGrpSpPr>
      <p:grpSpPr>
        <a:xfrm>
          <a:off x="0" y="0"/>
          <a:ext cx="0" cy="0"/>
          <a:chOff x="0" y="0"/>
          <a:chExt cx="0" cy="0"/>
        </a:xfrm>
      </p:grpSpPr>
      <p:sp>
        <p:nvSpPr>
          <p:cNvPr id="4" name="Date Placeholder 4">
            <a:extLst>
              <a:ext uri="{FF2B5EF4-FFF2-40B4-BE49-F238E27FC236}">
                <a16:creationId xmlns:a16="http://schemas.microsoft.com/office/drawing/2014/main" id="{C7CD7B95-08CA-556F-EB97-C12A24C7CCBF}"/>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8" name="Footer Placeholder 5">
            <a:extLst>
              <a:ext uri="{FF2B5EF4-FFF2-40B4-BE49-F238E27FC236}">
                <a16:creationId xmlns:a16="http://schemas.microsoft.com/office/drawing/2014/main" id="{F6E8995A-3FAA-F1F4-2A35-A4ADED87B487}"/>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10" name="Slide Number Placeholder 6">
            <a:extLst>
              <a:ext uri="{FF2B5EF4-FFF2-40B4-BE49-F238E27FC236}">
                <a16:creationId xmlns:a16="http://schemas.microsoft.com/office/drawing/2014/main" id="{07CA1F7B-A546-0DA0-354A-B9CF26F11DB4}"/>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1" name="Text Placeholder 2">
            <a:extLst>
              <a:ext uri="{FF2B5EF4-FFF2-40B4-BE49-F238E27FC236}">
                <a16:creationId xmlns:a16="http://schemas.microsoft.com/office/drawing/2014/main" id="{4B500EEA-9B48-A0CB-E314-330EC772DDDF}"/>
              </a:ext>
            </a:extLst>
          </p:cNvPr>
          <p:cNvSpPr>
            <a:spLocks noGrp="1"/>
          </p:cNvSpPr>
          <p:nvPr>
            <p:ph idx="1"/>
          </p:nvPr>
        </p:nvSpPr>
        <p:spPr>
          <a:xfrm>
            <a:off x="874713" y="1412875"/>
            <a:ext cx="5005387" cy="482441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163508D0-C979-2E38-0152-61244FFF569E}"/>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
        <p:nvSpPr>
          <p:cNvPr id="5" name="Picture Placeholder 2">
            <a:extLst>
              <a:ext uri="{FF2B5EF4-FFF2-40B4-BE49-F238E27FC236}">
                <a16:creationId xmlns:a16="http://schemas.microsoft.com/office/drawing/2014/main" id="{92F6E107-3412-3020-30A0-035040AA97D3}"/>
              </a:ext>
            </a:extLst>
          </p:cNvPr>
          <p:cNvSpPr>
            <a:spLocks noGrp="1"/>
          </p:cNvSpPr>
          <p:nvPr>
            <p:ph type="pic" idx="10"/>
          </p:nvPr>
        </p:nvSpPr>
        <p:spPr>
          <a:xfrm>
            <a:off x="6311900" y="1412875"/>
            <a:ext cx="5880100" cy="4824414"/>
          </a:xfrm>
        </p:spPr>
        <p:txBody>
          <a:bodyPr lIns="360000" tIns="540000" rIns="360000" anchor="t" anchorCtr="0"/>
          <a:lstStyle>
            <a:lvl1pPr marL="0" indent="0" algn="ctr">
              <a:buNone/>
              <a:defRPr sz="1600" baseline="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5564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2/3 image">
    <p:spTree>
      <p:nvGrpSpPr>
        <p:cNvPr id="1" name=""/>
        <p:cNvGrpSpPr/>
        <p:nvPr/>
      </p:nvGrpSpPr>
      <p:grpSpPr>
        <a:xfrm>
          <a:off x="0" y="0"/>
          <a:ext cx="0" cy="0"/>
          <a:chOff x="0" y="0"/>
          <a:chExt cx="0" cy="0"/>
        </a:xfrm>
      </p:grpSpPr>
      <p:sp>
        <p:nvSpPr>
          <p:cNvPr id="4" name="Date Placeholder 4">
            <a:extLst>
              <a:ext uri="{FF2B5EF4-FFF2-40B4-BE49-F238E27FC236}">
                <a16:creationId xmlns:a16="http://schemas.microsoft.com/office/drawing/2014/main" id="{C7CD7B95-08CA-556F-EB97-C12A24C7CCBF}"/>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8" name="Footer Placeholder 5">
            <a:extLst>
              <a:ext uri="{FF2B5EF4-FFF2-40B4-BE49-F238E27FC236}">
                <a16:creationId xmlns:a16="http://schemas.microsoft.com/office/drawing/2014/main" id="{F6E8995A-3FAA-F1F4-2A35-A4ADED87B487}"/>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10" name="Slide Number Placeholder 6">
            <a:extLst>
              <a:ext uri="{FF2B5EF4-FFF2-40B4-BE49-F238E27FC236}">
                <a16:creationId xmlns:a16="http://schemas.microsoft.com/office/drawing/2014/main" id="{07CA1F7B-A546-0DA0-354A-B9CF26F11DB4}"/>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1" name="Text Placeholder 2">
            <a:extLst>
              <a:ext uri="{FF2B5EF4-FFF2-40B4-BE49-F238E27FC236}">
                <a16:creationId xmlns:a16="http://schemas.microsoft.com/office/drawing/2014/main" id="{4B500EEA-9B48-A0CB-E314-330EC772DDDF}"/>
              </a:ext>
            </a:extLst>
          </p:cNvPr>
          <p:cNvSpPr>
            <a:spLocks noGrp="1"/>
          </p:cNvSpPr>
          <p:nvPr>
            <p:ph idx="1"/>
          </p:nvPr>
        </p:nvSpPr>
        <p:spPr>
          <a:xfrm>
            <a:off x="874714" y="1412875"/>
            <a:ext cx="3205162" cy="482441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1419A533-0A3E-45E5-FC5E-B16AE4BF5E65}"/>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
        <p:nvSpPr>
          <p:cNvPr id="5" name="Picture Placeholder 2">
            <a:extLst>
              <a:ext uri="{FF2B5EF4-FFF2-40B4-BE49-F238E27FC236}">
                <a16:creationId xmlns:a16="http://schemas.microsoft.com/office/drawing/2014/main" id="{FBC85C23-74AC-9BFA-C829-1924936737D2}"/>
              </a:ext>
            </a:extLst>
          </p:cNvPr>
          <p:cNvSpPr>
            <a:spLocks noGrp="1"/>
          </p:cNvSpPr>
          <p:nvPr>
            <p:ph type="pic" idx="10"/>
          </p:nvPr>
        </p:nvSpPr>
        <p:spPr>
          <a:xfrm>
            <a:off x="4511675" y="1412875"/>
            <a:ext cx="7680325" cy="4824414"/>
          </a:xfrm>
        </p:spPr>
        <p:txBody>
          <a:bodyPr lIns="360000" tIns="540000" rIns="360000" anchor="t" anchorCtr="0"/>
          <a:lstStyle>
            <a:lvl1pPr marL="0" indent="0" algn="ctr">
              <a:buNone/>
              <a:defRPr sz="1600" baseline="0">
                <a:latin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76427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694C31-EF92-CC49-826A-ED62B071272C}"/>
              </a:ext>
            </a:extLst>
          </p:cNvPr>
          <p:cNvSpPr>
            <a:spLocks noGrp="1"/>
          </p:cNvSpPr>
          <p:nvPr>
            <p:ph type="body" idx="1"/>
          </p:nvPr>
        </p:nvSpPr>
        <p:spPr>
          <a:xfrm>
            <a:off x="1379537" y="1412875"/>
            <a:ext cx="4500563" cy="420269"/>
          </a:xfrm>
        </p:spPr>
        <p:txBody>
          <a:bodyPr anchor="b">
            <a:normAutofit/>
          </a:bodyPr>
          <a:lstStyle>
            <a:lvl1pPr marL="0" indent="0">
              <a:buNone/>
              <a:defRPr sz="2400" b="1" baseline="0">
                <a:solidFill>
                  <a:schemeClr val="accent1"/>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2">
            <a:extLst>
              <a:ext uri="{FF2B5EF4-FFF2-40B4-BE49-F238E27FC236}">
                <a16:creationId xmlns:a16="http://schemas.microsoft.com/office/drawing/2014/main" id="{29597BF1-9636-7241-A252-D8C20C802E58}"/>
              </a:ext>
            </a:extLst>
          </p:cNvPr>
          <p:cNvSpPr>
            <a:spLocks noGrp="1"/>
          </p:cNvSpPr>
          <p:nvPr>
            <p:ph sz="half" idx="13"/>
          </p:nvPr>
        </p:nvSpPr>
        <p:spPr>
          <a:xfrm>
            <a:off x="884469" y="2020632"/>
            <a:ext cx="4995631" cy="4216656"/>
          </a:xfrm>
        </p:spPr>
        <p:txBody>
          <a:bodyPr/>
          <a:lstStyle>
            <a:lvl2pPr marL="720000" indent="-234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2">
            <a:extLst>
              <a:ext uri="{FF2B5EF4-FFF2-40B4-BE49-F238E27FC236}">
                <a16:creationId xmlns:a16="http://schemas.microsoft.com/office/drawing/2014/main" id="{093F8C64-E493-4010-EBF8-9B89B4049226}"/>
              </a:ext>
            </a:extLst>
          </p:cNvPr>
          <p:cNvSpPr>
            <a:spLocks noGrp="1"/>
          </p:cNvSpPr>
          <p:nvPr>
            <p:ph type="body" idx="14"/>
          </p:nvPr>
        </p:nvSpPr>
        <p:spPr>
          <a:xfrm>
            <a:off x="6806967" y="1412875"/>
            <a:ext cx="4500563" cy="420269"/>
          </a:xfrm>
        </p:spPr>
        <p:txBody>
          <a:bodyPr anchor="b">
            <a:normAutofit/>
          </a:bodyPr>
          <a:lstStyle>
            <a:lvl1pPr marL="0" indent="0">
              <a:buNone/>
              <a:defRPr sz="2400" b="1" baseline="0">
                <a:solidFill>
                  <a:schemeClr val="accent1"/>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Content Placeholder 2">
            <a:extLst>
              <a:ext uri="{FF2B5EF4-FFF2-40B4-BE49-F238E27FC236}">
                <a16:creationId xmlns:a16="http://schemas.microsoft.com/office/drawing/2014/main" id="{C9800DF9-E19D-061C-4FDB-73E2DA19BAED}"/>
              </a:ext>
            </a:extLst>
          </p:cNvPr>
          <p:cNvSpPr>
            <a:spLocks noGrp="1"/>
          </p:cNvSpPr>
          <p:nvPr>
            <p:ph sz="half" idx="15"/>
          </p:nvPr>
        </p:nvSpPr>
        <p:spPr>
          <a:xfrm>
            <a:off x="6311899" y="2020632"/>
            <a:ext cx="5005387" cy="4216656"/>
          </a:xfrm>
        </p:spPr>
        <p:txBody>
          <a:bodyPr/>
          <a:lstStyle>
            <a:lvl2pPr marL="720000" indent="-234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4">
            <a:extLst>
              <a:ext uri="{FF2B5EF4-FFF2-40B4-BE49-F238E27FC236}">
                <a16:creationId xmlns:a16="http://schemas.microsoft.com/office/drawing/2014/main" id="{4ABEB8AB-2D7C-811C-FF09-B31D9E926268}"/>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13" name="Footer Placeholder 5">
            <a:extLst>
              <a:ext uri="{FF2B5EF4-FFF2-40B4-BE49-F238E27FC236}">
                <a16:creationId xmlns:a16="http://schemas.microsoft.com/office/drawing/2014/main" id="{8D48E370-63AA-B326-2D1C-68C72CC5C2B6}"/>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14" name="Slide Number Placeholder 6">
            <a:extLst>
              <a:ext uri="{FF2B5EF4-FFF2-40B4-BE49-F238E27FC236}">
                <a16:creationId xmlns:a16="http://schemas.microsoft.com/office/drawing/2014/main" id="{54C24889-4A8E-01DF-99DB-5F63FBBFCA71}"/>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15" name="Title 1">
            <a:extLst>
              <a:ext uri="{FF2B5EF4-FFF2-40B4-BE49-F238E27FC236}">
                <a16:creationId xmlns:a16="http://schemas.microsoft.com/office/drawing/2014/main" id="{CFD47E70-8C13-5F9C-A825-77B373DE36F2}"/>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45231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694C31-EF92-CC49-826A-ED62B071272C}"/>
              </a:ext>
            </a:extLst>
          </p:cNvPr>
          <p:cNvSpPr>
            <a:spLocks noGrp="1"/>
          </p:cNvSpPr>
          <p:nvPr>
            <p:ph type="body" idx="1"/>
          </p:nvPr>
        </p:nvSpPr>
        <p:spPr>
          <a:xfrm>
            <a:off x="1379538" y="1412875"/>
            <a:ext cx="2700338" cy="420269"/>
          </a:xfrm>
        </p:spPr>
        <p:txBody>
          <a:bodyPr anchor="b">
            <a:normAutofit/>
          </a:bodyPr>
          <a:lstStyle>
            <a:lvl1pPr marL="0" indent="0">
              <a:buNone/>
              <a:defRPr sz="1800" b="1" baseline="0">
                <a:solidFill>
                  <a:schemeClr val="accent1"/>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2">
            <a:extLst>
              <a:ext uri="{FF2B5EF4-FFF2-40B4-BE49-F238E27FC236}">
                <a16:creationId xmlns:a16="http://schemas.microsoft.com/office/drawing/2014/main" id="{29597BF1-9636-7241-A252-D8C20C802E58}"/>
              </a:ext>
            </a:extLst>
          </p:cNvPr>
          <p:cNvSpPr>
            <a:spLocks noGrp="1"/>
          </p:cNvSpPr>
          <p:nvPr>
            <p:ph sz="half" idx="13"/>
          </p:nvPr>
        </p:nvSpPr>
        <p:spPr>
          <a:xfrm>
            <a:off x="884469" y="2020632"/>
            <a:ext cx="3195407" cy="4216656"/>
          </a:xfrm>
        </p:spPr>
        <p:txBody>
          <a:bodyPr/>
          <a:lstStyle>
            <a:lvl1pPr>
              <a:defRPr sz="1800" baseline="0"/>
            </a:lvl1pPr>
            <a:lvl2pPr marL="720000" indent="-234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4">
            <a:extLst>
              <a:ext uri="{FF2B5EF4-FFF2-40B4-BE49-F238E27FC236}">
                <a16:creationId xmlns:a16="http://schemas.microsoft.com/office/drawing/2014/main" id="{4ABEB8AB-2D7C-811C-FF09-B31D9E926268}"/>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13" name="Footer Placeholder 5">
            <a:extLst>
              <a:ext uri="{FF2B5EF4-FFF2-40B4-BE49-F238E27FC236}">
                <a16:creationId xmlns:a16="http://schemas.microsoft.com/office/drawing/2014/main" id="{8D48E370-63AA-B326-2D1C-68C72CC5C2B6}"/>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14" name="Slide Number Placeholder 6">
            <a:extLst>
              <a:ext uri="{FF2B5EF4-FFF2-40B4-BE49-F238E27FC236}">
                <a16:creationId xmlns:a16="http://schemas.microsoft.com/office/drawing/2014/main" id="{54C24889-4A8E-01DF-99DB-5F63FBBFCA71}"/>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sp>
        <p:nvSpPr>
          <p:cNvPr id="2" name="Text Placeholder 2">
            <a:extLst>
              <a:ext uri="{FF2B5EF4-FFF2-40B4-BE49-F238E27FC236}">
                <a16:creationId xmlns:a16="http://schemas.microsoft.com/office/drawing/2014/main" id="{87060E2F-28E4-E9E4-A150-CF1FF43AFD0F}"/>
              </a:ext>
            </a:extLst>
          </p:cNvPr>
          <p:cNvSpPr>
            <a:spLocks noGrp="1"/>
          </p:cNvSpPr>
          <p:nvPr>
            <p:ph type="body" idx="14"/>
          </p:nvPr>
        </p:nvSpPr>
        <p:spPr>
          <a:xfrm>
            <a:off x="4993365" y="1419269"/>
            <a:ext cx="2686960" cy="420269"/>
          </a:xfrm>
        </p:spPr>
        <p:txBody>
          <a:bodyPr anchor="b">
            <a:normAutofit/>
          </a:bodyPr>
          <a:lstStyle>
            <a:lvl1pPr marL="0" indent="0">
              <a:buNone/>
              <a:defRPr sz="1800" b="1" baseline="0">
                <a:solidFill>
                  <a:schemeClr val="accent1"/>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Content Placeholder 2">
            <a:extLst>
              <a:ext uri="{FF2B5EF4-FFF2-40B4-BE49-F238E27FC236}">
                <a16:creationId xmlns:a16="http://schemas.microsoft.com/office/drawing/2014/main" id="{9FCBB8E1-5ADF-B823-26F4-232FD734F146}"/>
              </a:ext>
            </a:extLst>
          </p:cNvPr>
          <p:cNvSpPr>
            <a:spLocks noGrp="1"/>
          </p:cNvSpPr>
          <p:nvPr>
            <p:ph sz="half" idx="15"/>
          </p:nvPr>
        </p:nvSpPr>
        <p:spPr>
          <a:xfrm>
            <a:off x="4525054" y="2027026"/>
            <a:ext cx="3155271" cy="4216656"/>
          </a:xfrm>
        </p:spPr>
        <p:txBody>
          <a:bodyPr/>
          <a:lstStyle>
            <a:lvl1pPr>
              <a:defRPr sz="1800" baseline="0"/>
            </a:lvl1pPr>
            <a:lvl2pPr marL="720000" indent="-234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6666A707-ABB1-1F6F-160A-B9FE5BC04D82}"/>
              </a:ext>
            </a:extLst>
          </p:cNvPr>
          <p:cNvSpPr>
            <a:spLocks noGrp="1"/>
          </p:cNvSpPr>
          <p:nvPr>
            <p:ph type="body" idx="16"/>
          </p:nvPr>
        </p:nvSpPr>
        <p:spPr>
          <a:xfrm>
            <a:off x="8620572" y="1419269"/>
            <a:ext cx="2700338" cy="420269"/>
          </a:xfrm>
        </p:spPr>
        <p:txBody>
          <a:bodyPr anchor="b">
            <a:normAutofit/>
          </a:bodyPr>
          <a:lstStyle>
            <a:lvl1pPr marL="0" indent="0">
              <a:buNone/>
              <a:defRPr sz="1800" b="1" baseline="0">
                <a:solidFill>
                  <a:schemeClr val="accent1"/>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2">
            <a:extLst>
              <a:ext uri="{FF2B5EF4-FFF2-40B4-BE49-F238E27FC236}">
                <a16:creationId xmlns:a16="http://schemas.microsoft.com/office/drawing/2014/main" id="{8C20E583-96EE-4DB3-3CD6-5B6F8770CBDB}"/>
              </a:ext>
            </a:extLst>
          </p:cNvPr>
          <p:cNvSpPr>
            <a:spLocks noGrp="1"/>
          </p:cNvSpPr>
          <p:nvPr>
            <p:ph sz="half" idx="17"/>
          </p:nvPr>
        </p:nvSpPr>
        <p:spPr>
          <a:xfrm>
            <a:off x="8125503" y="2027026"/>
            <a:ext cx="3195407" cy="4216656"/>
          </a:xfrm>
        </p:spPr>
        <p:txBody>
          <a:bodyPr/>
          <a:lstStyle>
            <a:lvl1pPr>
              <a:defRPr sz="1800" baseline="0"/>
            </a:lvl1pPr>
            <a:lvl2pPr marL="720000" indent="-234000">
              <a:buFont typeface="Wingdings" pitchFamily="2" charset="2"/>
              <a:buChar char="§"/>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
            <a:extLst>
              <a:ext uri="{FF2B5EF4-FFF2-40B4-BE49-F238E27FC236}">
                <a16:creationId xmlns:a16="http://schemas.microsoft.com/office/drawing/2014/main" id="{4178F23E-B4F0-69FF-E583-306A9E12569A}"/>
              </a:ext>
            </a:extLst>
          </p:cNvPr>
          <p:cNvSpPr txBox="1">
            <a:spLocks/>
          </p:cNvSpPr>
          <p:nvPr userDrawn="1"/>
        </p:nvSpPr>
        <p:spPr>
          <a:xfrm>
            <a:off x="1379538" y="466792"/>
            <a:ext cx="9937751" cy="946083"/>
          </a:xfrm>
          <a:prstGeom prst="rect">
            <a:avLst/>
          </a:prstGeom>
        </p:spPr>
        <p:txBody>
          <a:bodyPr lIns="0" tIns="0" rIns="0" bIns="0"/>
          <a:lstStyle>
            <a:lvl1pPr algn="l" defTabSz="914400" rtl="0" eaLnBrk="1" latinLnBrk="0" hangingPunct="1">
              <a:lnSpc>
                <a:spcPct val="90000"/>
              </a:lnSpc>
              <a:spcBef>
                <a:spcPct val="0"/>
              </a:spcBef>
              <a:buNone/>
              <a:defRPr sz="3800" b="0" i="0" kern="1200" baseline="0">
                <a:solidFill>
                  <a:schemeClr val="accent1"/>
                </a:solidFill>
                <a:latin typeface="Calibri Light" panose="020F0302020204030204" pitchFamily="34" charset="0"/>
                <a:ea typeface="+mj-ea"/>
                <a:cs typeface="Calibri Light" panose="020F030202020403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585767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5482AF-9072-DF4B-93FA-77ADF88F7B47}"/>
              </a:ext>
            </a:extLst>
          </p:cNvPr>
          <p:cNvSpPr>
            <a:spLocks noGrp="1"/>
          </p:cNvSpPr>
          <p:nvPr>
            <p:ph type="body" idx="1"/>
          </p:nvPr>
        </p:nvSpPr>
        <p:spPr>
          <a:xfrm>
            <a:off x="874713" y="1412875"/>
            <a:ext cx="6805612" cy="482441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4">
            <a:extLst>
              <a:ext uri="{FF2B5EF4-FFF2-40B4-BE49-F238E27FC236}">
                <a16:creationId xmlns:a16="http://schemas.microsoft.com/office/drawing/2014/main" id="{C7F57EFF-C0DF-221A-752C-5CF9F7E2CE52}"/>
              </a:ext>
            </a:extLst>
          </p:cNvPr>
          <p:cNvSpPr>
            <a:spLocks noGrp="1"/>
          </p:cNvSpPr>
          <p:nvPr>
            <p:ph type="dt" sz="half" idx="2"/>
          </p:nvPr>
        </p:nvSpPr>
        <p:spPr>
          <a:xfrm>
            <a:off x="8112125" y="6237288"/>
            <a:ext cx="1587731"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fld id="{392E99F0-A01A-BE49-926B-3F6CA77050D3}" type="datetime4">
              <a:rPr lang="en-AU" smtClean="0"/>
              <a:pPr/>
              <a:t>30 July 2024</a:t>
            </a:fld>
            <a:endParaRPr lang="en-US"/>
          </a:p>
        </p:txBody>
      </p:sp>
      <p:sp>
        <p:nvSpPr>
          <p:cNvPr id="5" name="Footer Placeholder 5">
            <a:extLst>
              <a:ext uri="{FF2B5EF4-FFF2-40B4-BE49-F238E27FC236}">
                <a16:creationId xmlns:a16="http://schemas.microsoft.com/office/drawing/2014/main" id="{8DDE6B42-101D-7924-1455-5D9B4F2FF0D8}"/>
              </a:ext>
            </a:extLst>
          </p:cNvPr>
          <p:cNvSpPr>
            <a:spLocks noGrp="1"/>
          </p:cNvSpPr>
          <p:nvPr>
            <p:ph type="ftr" sz="quarter" idx="3"/>
          </p:nvPr>
        </p:nvSpPr>
        <p:spPr>
          <a:xfrm>
            <a:off x="1379538" y="6237288"/>
            <a:ext cx="6300787" cy="620712"/>
          </a:xfrm>
          <a:prstGeom prst="rect">
            <a:avLst/>
          </a:prstGeom>
        </p:spPr>
        <p:txBody>
          <a:bodyPr lIns="0" tIns="0" rIns="0" bIns="0" anchor="ctr" anchorCtr="0"/>
          <a:lstStyle>
            <a:lvl1pPr>
              <a:defRPr sz="1200" baseline="0">
                <a:solidFill>
                  <a:schemeClr val="tx2"/>
                </a:solidFill>
                <a:latin typeface="Calibri Light" panose="020F0302020204030204" pitchFamily="34" charset="0"/>
              </a:defRPr>
            </a:lvl1pPr>
          </a:lstStyle>
          <a:p>
            <a:endParaRPr lang="en-US"/>
          </a:p>
        </p:txBody>
      </p:sp>
      <p:sp>
        <p:nvSpPr>
          <p:cNvPr id="6" name="Slide Number Placeholder 6">
            <a:extLst>
              <a:ext uri="{FF2B5EF4-FFF2-40B4-BE49-F238E27FC236}">
                <a16:creationId xmlns:a16="http://schemas.microsoft.com/office/drawing/2014/main" id="{DA21A97C-723B-2054-65F9-2F18347A5267}"/>
              </a:ext>
            </a:extLst>
          </p:cNvPr>
          <p:cNvSpPr>
            <a:spLocks noGrp="1"/>
          </p:cNvSpPr>
          <p:nvPr>
            <p:ph type="sldNum" sz="quarter" idx="4"/>
          </p:nvPr>
        </p:nvSpPr>
        <p:spPr>
          <a:xfrm>
            <a:off x="10594080" y="6237288"/>
            <a:ext cx="723207" cy="620712"/>
          </a:xfrm>
          <a:prstGeom prst="rect">
            <a:avLst/>
          </a:prstGeom>
        </p:spPr>
        <p:txBody>
          <a:bodyPr lIns="0" tIns="0" rIns="0" bIns="0" anchor="ctr" anchorCtr="0"/>
          <a:lstStyle>
            <a:lvl1pPr algn="r">
              <a:defRPr sz="1200" baseline="0">
                <a:solidFill>
                  <a:schemeClr val="tx2"/>
                </a:solidFill>
                <a:latin typeface="Calibri Light" panose="020F0302020204030204" pitchFamily="34" charset="0"/>
              </a:defRPr>
            </a:lvl1pPr>
          </a:lstStyle>
          <a:p>
            <a:fld id="{308801E3-A3D4-CA46-BCBF-EA66DA4410D6}"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761EE356-A83A-B902-ACA9-437CB100D692}"/>
              </a:ext>
            </a:extLst>
          </p:cNvPr>
          <p:cNvPicPr>
            <a:picLocks noChangeAspect="1"/>
          </p:cNvPicPr>
          <p:nvPr userDrawn="1"/>
        </p:nvPicPr>
        <p:blipFill>
          <a:blip r:embed="rId21"/>
          <a:stretch>
            <a:fillRect/>
          </a:stretch>
        </p:blipFill>
        <p:spPr>
          <a:xfrm>
            <a:off x="11514860" y="6237287"/>
            <a:ext cx="677140" cy="620712"/>
          </a:xfrm>
          <a:prstGeom prst="rect">
            <a:avLst/>
          </a:prstGeom>
          <a:noFill/>
        </p:spPr>
      </p:pic>
    </p:spTree>
    <p:extLst>
      <p:ext uri="{BB962C8B-B14F-4D97-AF65-F5344CB8AC3E}">
        <p14:creationId xmlns:p14="http://schemas.microsoft.com/office/powerpoint/2010/main" val="3432520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2" r:id="rId5"/>
    <p:sldLayoutId id="2147483677" r:id="rId6"/>
    <p:sldLayoutId id="2147483678" r:id="rId7"/>
    <p:sldLayoutId id="2147483653" r:id="rId8"/>
    <p:sldLayoutId id="2147483679" r:id="rId9"/>
    <p:sldLayoutId id="2147483682" r:id="rId10"/>
    <p:sldLayoutId id="2147483654" r:id="rId11"/>
    <p:sldLayoutId id="2147483655" r:id="rId12"/>
    <p:sldLayoutId id="2147483680" r:id="rId13"/>
    <p:sldLayoutId id="2147483656" r:id="rId14"/>
    <p:sldLayoutId id="2147483657" r:id="rId15"/>
    <p:sldLayoutId id="2147483683" r:id="rId16"/>
    <p:sldLayoutId id="2147483681" r:id="rId17"/>
    <p:sldLayoutId id="2147483684" r:id="rId18"/>
    <p:sldLayoutId id="2147483685" r:id="rId19"/>
  </p:sldLayoutIdLst>
  <p:hf sldNum="0" hdr="0" ftr="0"/>
  <p:txStyles>
    <p:titleStyle>
      <a:lvl1pPr algn="l" defTabSz="914400" rtl="0" eaLnBrk="1" latinLnBrk="0" hangingPunct="1">
        <a:lnSpc>
          <a:spcPct val="90000"/>
        </a:lnSpc>
        <a:spcBef>
          <a:spcPct val="0"/>
        </a:spcBef>
        <a:buNone/>
        <a:defRPr sz="3800" b="0" i="0" kern="1200" baseline="0">
          <a:solidFill>
            <a:srgbClr val="707070"/>
          </a:solidFill>
          <a:latin typeface="Calibri Light" panose="020F0302020204030204" pitchFamily="34" charset="0"/>
          <a:ea typeface="+mj-ea"/>
          <a:cs typeface="Calibri Light" panose="020F0302020204030204" pitchFamily="34" charset="0"/>
        </a:defRPr>
      </a:lvl1pPr>
    </p:titleStyle>
    <p:bodyStyle>
      <a:lvl1pPr marL="486000" indent="-486000" algn="l" defTabSz="914400" rtl="0" eaLnBrk="1" latinLnBrk="0" hangingPunct="1">
        <a:lnSpc>
          <a:spcPct val="90000"/>
        </a:lnSpc>
        <a:spcBef>
          <a:spcPts val="1200"/>
        </a:spcBef>
        <a:buFontTx/>
        <a:buBlip>
          <a:blip r:embed="rId22"/>
        </a:buBlip>
        <a:defRPr sz="2400" kern="1200" baseline="0">
          <a:solidFill>
            <a:schemeClr val="tx1"/>
          </a:solidFill>
          <a:latin typeface="+mj-lt"/>
          <a:ea typeface="+mn-ea"/>
          <a:cs typeface="+mn-cs"/>
        </a:defRPr>
      </a:lvl1pPr>
      <a:lvl2pPr marL="720000" indent="-234000" algn="l" defTabSz="914400" rtl="0" eaLnBrk="1" latinLnBrk="0" hangingPunct="1">
        <a:lnSpc>
          <a:spcPct val="90000"/>
        </a:lnSpc>
        <a:spcBef>
          <a:spcPts val="1200"/>
        </a:spcBef>
        <a:buFont typeface="Wingdings" pitchFamily="2" charset="2"/>
        <a:buChar char="§"/>
        <a:defRPr sz="1800" kern="1200" baseline="0">
          <a:solidFill>
            <a:schemeClr val="tx1"/>
          </a:solidFill>
          <a:latin typeface="+mj-lt"/>
          <a:ea typeface="+mn-ea"/>
          <a:cs typeface="+mn-cs"/>
        </a:defRPr>
      </a:lvl2pPr>
      <a:lvl3pPr marL="900000" indent="-180000" algn="l" defTabSz="914400" rtl="0" eaLnBrk="1" latinLnBrk="0" hangingPunct="1">
        <a:lnSpc>
          <a:spcPct val="90000"/>
        </a:lnSpc>
        <a:spcBef>
          <a:spcPts val="600"/>
        </a:spcBef>
        <a:buFont typeface="System Font Regular"/>
        <a:buChar char="–"/>
        <a:defRPr sz="1500" kern="1200" baseline="0">
          <a:solidFill>
            <a:schemeClr val="tx1"/>
          </a:solidFill>
          <a:latin typeface="+mj-lt"/>
          <a:ea typeface="+mn-ea"/>
          <a:cs typeface="+mn-cs"/>
        </a:defRPr>
      </a:lvl3pPr>
      <a:lvl4pPr marL="1080000" indent="-180000" algn="l" defTabSz="914400" rtl="0" eaLnBrk="1" latinLnBrk="0" hangingPunct="1">
        <a:lnSpc>
          <a:spcPct val="90000"/>
        </a:lnSpc>
        <a:spcBef>
          <a:spcPts val="600"/>
        </a:spcBef>
        <a:buFont typeface="System Font Regular"/>
        <a:buChar char="–"/>
        <a:defRPr sz="1500" kern="1200" baseline="0">
          <a:solidFill>
            <a:schemeClr val="tx1"/>
          </a:solidFill>
          <a:latin typeface="+mj-lt"/>
          <a:ea typeface="+mn-ea"/>
          <a:cs typeface="+mn-cs"/>
        </a:defRPr>
      </a:lvl4pPr>
      <a:lvl5pPr marL="1260000" indent="-180000" algn="l" defTabSz="914400" rtl="0" eaLnBrk="1" latinLnBrk="0" hangingPunct="1">
        <a:lnSpc>
          <a:spcPct val="90000"/>
        </a:lnSpc>
        <a:spcBef>
          <a:spcPts val="600"/>
        </a:spcBef>
        <a:buFont typeface="System Font Regular"/>
        <a:buChar char="–"/>
        <a:defRPr sz="1500" kern="120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1" userDrawn="1">
          <p15:clr>
            <a:srgbClr val="F26B43"/>
          </p15:clr>
        </p15:guide>
        <p15:guide id="2" pos="2570" userDrawn="1">
          <p15:clr>
            <a:srgbClr val="F26B43"/>
          </p15:clr>
        </p15:guide>
        <p15:guide id="3" pos="2842" userDrawn="1">
          <p15:clr>
            <a:srgbClr val="F26B43"/>
          </p15:clr>
        </p15:guide>
        <p15:guide id="4" pos="4838" userDrawn="1">
          <p15:clr>
            <a:srgbClr val="F26B43"/>
          </p15:clr>
        </p15:guide>
        <p15:guide id="5" pos="5110" userDrawn="1">
          <p15:clr>
            <a:srgbClr val="F26B43"/>
          </p15:clr>
        </p15:guide>
        <p15:guide id="6" pos="7129" userDrawn="1">
          <p15:clr>
            <a:srgbClr val="F26B43"/>
          </p15:clr>
        </p15:guide>
        <p15:guide id="7" pos="3840" userDrawn="1">
          <p15:clr>
            <a:srgbClr val="F26B43"/>
          </p15:clr>
        </p15:guide>
        <p15:guide id="8" orient="horz" pos="2160" userDrawn="1">
          <p15:clr>
            <a:srgbClr val="F26B43"/>
          </p15:clr>
        </p15:guide>
        <p15:guide id="9" orient="horz" pos="890" userDrawn="1">
          <p15:clr>
            <a:srgbClr val="F26B43"/>
          </p15:clr>
        </p15:guide>
        <p15:guide id="10" orient="horz" pos="3929" userDrawn="1">
          <p15:clr>
            <a:srgbClr val="F26B43"/>
          </p15:clr>
        </p15:guide>
        <p15:guide id="11" pos="869" userDrawn="1">
          <p15:clr>
            <a:srgbClr val="F26B43"/>
          </p15:clr>
        </p15:guide>
        <p15:guide id="12" pos="3704" userDrawn="1">
          <p15:clr>
            <a:srgbClr val="F26B43"/>
          </p15:clr>
        </p15:guide>
        <p15:guide id="13" pos="397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mailto:amy.griffin@rmit.edu.au" TargetMode="External"/><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mailto:paula.dootson@qut.edu.au" TargetMode="External"/><Relationship Id="rId4" Type="http://schemas.openxmlformats.org/officeDocument/2006/relationships/image" Target="../media/image6.png"/><Relationship Id="rId9" Type="http://schemas.openxmlformats.org/officeDocument/2006/relationships/hyperlink" Target="mailto:deana.pullella@dfes.wa.gov.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hyperlink" Target="mailto:deana.pullella@dfes.wa.gov.au" TargetMode="External"/><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mailto:paula.dootson@qut.edu.au"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Placeholder 1" descr="A forest fire with smoke and clouds of smoke&#10;&#10;Description automatically generated">
            <a:extLst>
              <a:ext uri="{FF2B5EF4-FFF2-40B4-BE49-F238E27FC236}">
                <a16:creationId xmlns:a16="http://schemas.microsoft.com/office/drawing/2014/main" id="{B6DC6BEB-4D95-A79C-F836-FE315800884F}"/>
              </a:ext>
            </a:extLst>
          </p:cNvPr>
          <p:cNvPicPr>
            <a:picLocks noGrp="1" noChangeAspect="1"/>
          </p:cNvPicPr>
          <p:nvPr>
            <p:ph type="pic" idx="1"/>
          </p:nvPr>
        </p:nvPicPr>
        <p:blipFill rotWithShape="1">
          <a:blip r:embed="rId3"/>
          <a:srcRect l="34074" t="14892" r="34074"/>
          <a:stretch/>
        </p:blipFill>
        <p:spPr>
          <a:xfrm>
            <a:off x="7644291" y="-1"/>
            <a:ext cx="4569903" cy="6861483"/>
          </a:xfrm>
          <a:noFill/>
        </p:spPr>
      </p:pic>
      <p:pic>
        <p:nvPicPr>
          <p:cNvPr id="9" name="Picture 8" descr="Icon&#10;&#10;Description automatically generated with medium confidence">
            <a:extLst>
              <a:ext uri="{FF2B5EF4-FFF2-40B4-BE49-F238E27FC236}">
                <a16:creationId xmlns:a16="http://schemas.microsoft.com/office/drawing/2014/main" id="{310BCFA3-C272-94B9-B6C7-08D741A0841A}"/>
              </a:ext>
            </a:extLst>
          </p:cNvPr>
          <p:cNvPicPr>
            <a:picLocks noChangeAspect="1"/>
          </p:cNvPicPr>
          <p:nvPr/>
        </p:nvPicPr>
        <p:blipFill rotWithShape="1">
          <a:blip r:embed="rId4"/>
          <a:srcRect l="3740"/>
          <a:stretch/>
        </p:blipFill>
        <p:spPr>
          <a:xfrm>
            <a:off x="-3684" y="0"/>
            <a:ext cx="11503748" cy="6858000"/>
          </a:xfrm>
          <a:prstGeom prst="rect">
            <a:avLst/>
          </a:prstGeom>
        </p:spPr>
      </p:pic>
      <p:sp>
        <p:nvSpPr>
          <p:cNvPr id="10" name="Subtitle 2">
            <a:extLst>
              <a:ext uri="{FF2B5EF4-FFF2-40B4-BE49-F238E27FC236}">
                <a16:creationId xmlns:a16="http://schemas.microsoft.com/office/drawing/2014/main" id="{0515B166-418B-53C7-6429-533AF2F22C4B}"/>
              </a:ext>
            </a:extLst>
          </p:cNvPr>
          <p:cNvSpPr txBox="1">
            <a:spLocks/>
          </p:cNvSpPr>
          <p:nvPr/>
        </p:nvSpPr>
        <p:spPr>
          <a:xfrm>
            <a:off x="545523" y="253502"/>
            <a:ext cx="6475990" cy="2004791"/>
          </a:xfrm>
          <a:prstGeom prst="rect">
            <a:avLst/>
          </a:prstGeom>
        </p:spPr>
        <p:txBody>
          <a:bodyPr vert="horz" lIns="0" tIns="0" rIns="0" bIns="0" rtlCol="0" anchor="b" anchorCtr="0">
            <a:noAutofit/>
          </a:bodyPr>
          <a:lstStyle>
            <a:lvl1pPr marL="0" indent="0" algn="ctr" defTabSz="914400" rtl="0" eaLnBrk="1" fontAlgn="t" latinLnBrk="0" hangingPunct="1">
              <a:lnSpc>
                <a:spcPts val="5000"/>
              </a:lnSpc>
              <a:spcBef>
                <a:spcPts val="1200"/>
              </a:spcBef>
              <a:buFont typeface="Wingdings" pitchFamily="2" charset="2"/>
              <a:buNone/>
              <a:defRPr sz="4500" kern="1200" baseline="0">
                <a:solidFill>
                  <a:srgbClr val="00B0F0"/>
                </a:solidFill>
                <a:latin typeface="+mj-lt"/>
                <a:ea typeface="+mn-ea"/>
                <a:cs typeface="+mn-cs"/>
              </a:defRPr>
            </a:lvl1pPr>
            <a:lvl2pPr marL="457200" indent="0" algn="ctr" defTabSz="914400" rtl="0" eaLnBrk="1" latinLnBrk="0" hangingPunct="1">
              <a:lnSpc>
                <a:spcPct val="90000"/>
              </a:lnSpc>
              <a:spcBef>
                <a:spcPts val="1200"/>
              </a:spcBef>
              <a:buFont typeface="Wingdings" pitchFamily="2" charset="2"/>
              <a:buNone/>
              <a:defRPr sz="2000" kern="1200" baseline="0">
                <a:solidFill>
                  <a:srgbClr val="707070"/>
                </a:solidFill>
                <a:latin typeface="+mj-lt"/>
                <a:ea typeface="+mn-ea"/>
                <a:cs typeface="+mn-cs"/>
              </a:defRPr>
            </a:lvl2pPr>
            <a:lvl3pPr marL="914400" indent="0" algn="ctr" defTabSz="914400" rtl="0" eaLnBrk="1" latinLnBrk="0" hangingPunct="1">
              <a:lnSpc>
                <a:spcPct val="90000"/>
              </a:lnSpc>
              <a:spcBef>
                <a:spcPts val="600"/>
              </a:spcBef>
              <a:buFont typeface="System Font Regular"/>
              <a:buNone/>
              <a:defRPr sz="1800" kern="1200" baseline="0">
                <a:solidFill>
                  <a:srgbClr val="707070"/>
                </a:solidFill>
                <a:latin typeface="+mj-lt"/>
                <a:ea typeface="+mn-ea"/>
                <a:cs typeface="+mn-cs"/>
              </a:defRPr>
            </a:lvl3pPr>
            <a:lvl4pPr marL="13716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4pPr>
            <a:lvl5pPr marL="18288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400"/>
              </a:lnSpc>
            </a:pPr>
            <a:r>
              <a:rPr lang="en-US" sz="4800">
                <a:solidFill>
                  <a:srgbClr val="0072CE"/>
                </a:solidFill>
                <a:ea typeface="+mj-lt"/>
                <a:cs typeface="+mj-lt"/>
              </a:rPr>
              <a:t>PREDICTIONS IN PUBLIC</a:t>
            </a:r>
            <a:endParaRPr lang="en-US" sz="4800">
              <a:solidFill>
                <a:srgbClr val="0072CE"/>
              </a:solidFill>
              <a:cs typeface="Calibri Light"/>
            </a:endParaRPr>
          </a:p>
        </p:txBody>
      </p:sp>
      <p:sp>
        <p:nvSpPr>
          <p:cNvPr id="12" name="Text Placeholder 3">
            <a:extLst>
              <a:ext uri="{FF2B5EF4-FFF2-40B4-BE49-F238E27FC236}">
                <a16:creationId xmlns:a16="http://schemas.microsoft.com/office/drawing/2014/main" id="{7A8A2AD7-75B3-3B57-57AE-67200C9DF5F0}"/>
              </a:ext>
            </a:extLst>
          </p:cNvPr>
          <p:cNvSpPr txBox="1">
            <a:spLocks/>
          </p:cNvSpPr>
          <p:nvPr/>
        </p:nvSpPr>
        <p:spPr>
          <a:xfrm>
            <a:off x="874713" y="6255548"/>
            <a:ext cx="5221287" cy="602451"/>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200"/>
              </a:spcBef>
              <a:buFont typeface="Wingdings" pitchFamily="2" charset="2"/>
              <a:buNone/>
              <a:defRPr sz="1800" b="1" kern="1200" baseline="0">
                <a:solidFill>
                  <a:srgbClr val="707070"/>
                </a:solidFill>
                <a:latin typeface="+mj-lt"/>
                <a:ea typeface="+mn-ea"/>
                <a:cs typeface="+mn-cs"/>
              </a:defRPr>
            </a:lvl1pPr>
            <a:lvl2pPr marL="457200" indent="0" algn="l" defTabSz="914400" rtl="0" eaLnBrk="1" latinLnBrk="0" hangingPunct="1">
              <a:lnSpc>
                <a:spcPct val="90000"/>
              </a:lnSpc>
              <a:spcBef>
                <a:spcPts val="1200"/>
              </a:spcBef>
              <a:buFont typeface="Wingdings" pitchFamily="2" charset="2"/>
              <a:buNone/>
              <a:defRPr sz="2000" b="1" kern="1200" baseline="0">
                <a:solidFill>
                  <a:srgbClr val="707070"/>
                </a:solidFill>
                <a:latin typeface="+mj-lt"/>
                <a:ea typeface="+mn-ea"/>
                <a:cs typeface="+mn-cs"/>
              </a:defRPr>
            </a:lvl2pPr>
            <a:lvl3pPr marL="914400" indent="0" algn="l" defTabSz="914400" rtl="0" eaLnBrk="1" latinLnBrk="0" hangingPunct="1">
              <a:lnSpc>
                <a:spcPct val="90000"/>
              </a:lnSpc>
              <a:spcBef>
                <a:spcPts val="600"/>
              </a:spcBef>
              <a:buFont typeface="System Font Regular"/>
              <a:buNone/>
              <a:defRPr sz="1800" b="1" kern="1200" baseline="0">
                <a:solidFill>
                  <a:srgbClr val="707070"/>
                </a:solidFill>
                <a:latin typeface="+mj-lt"/>
                <a:ea typeface="+mn-ea"/>
                <a:cs typeface="+mn-cs"/>
              </a:defRPr>
            </a:lvl3pPr>
            <a:lvl4pPr marL="1371600" indent="0" algn="l" defTabSz="914400" rtl="0" eaLnBrk="1" latinLnBrk="0" hangingPunct="1">
              <a:lnSpc>
                <a:spcPct val="90000"/>
              </a:lnSpc>
              <a:spcBef>
                <a:spcPts val="600"/>
              </a:spcBef>
              <a:buFont typeface="System Font Regular"/>
              <a:buNone/>
              <a:defRPr sz="1600" b="1" kern="1200" baseline="0">
                <a:solidFill>
                  <a:srgbClr val="707070"/>
                </a:solidFill>
                <a:latin typeface="+mj-lt"/>
                <a:ea typeface="+mn-ea"/>
                <a:cs typeface="+mn-cs"/>
              </a:defRPr>
            </a:lvl4pPr>
            <a:lvl5pPr marL="1828800" indent="0" algn="l" defTabSz="914400" rtl="0" eaLnBrk="1" latinLnBrk="0" hangingPunct="1">
              <a:lnSpc>
                <a:spcPct val="90000"/>
              </a:lnSpc>
              <a:spcBef>
                <a:spcPts val="600"/>
              </a:spcBef>
              <a:buFont typeface="System Font Regular"/>
              <a:buNone/>
              <a:defRPr sz="1600" b="1" kern="1200" baseline="0">
                <a:solidFill>
                  <a:srgbClr val="707070"/>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00" b="0">
                <a:solidFill>
                  <a:schemeClr val="tx1"/>
                </a:solidFill>
                <a:latin typeface="Calibri Light" panose="020F0302020204030204" pitchFamily="34" charset="0"/>
                <a:cs typeface="Calibri Light" panose="020F0302020204030204" pitchFamily="34" charset="0"/>
              </a:rPr>
              <a:t>© Natural Hazards Research Australia 2023</a:t>
            </a:r>
          </a:p>
        </p:txBody>
      </p:sp>
      <p:sp>
        <p:nvSpPr>
          <p:cNvPr id="13" name="TextBox 12">
            <a:extLst>
              <a:ext uri="{FF2B5EF4-FFF2-40B4-BE49-F238E27FC236}">
                <a16:creationId xmlns:a16="http://schemas.microsoft.com/office/drawing/2014/main" id="{4E91864D-DC80-7412-466A-4F51267DD156}"/>
              </a:ext>
            </a:extLst>
          </p:cNvPr>
          <p:cNvSpPr txBox="1"/>
          <p:nvPr/>
        </p:nvSpPr>
        <p:spPr>
          <a:xfrm>
            <a:off x="3849832" y="3510608"/>
            <a:ext cx="3157060" cy="1261884"/>
          </a:xfrm>
          <a:prstGeom prst="rect">
            <a:avLst/>
          </a:prstGeom>
          <a:noFill/>
        </p:spPr>
        <p:txBody>
          <a:bodyPr wrap="square" lIns="0" tIns="0" rIns="0" bIns="0" anchor="b" anchorCtr="0">
            <a:spAutoFit/>
          </a:bodyPr>
          <a:lstStyle/>
          <a:p>
            <a:r>
              <a:rPr lang="en-US" b="1">
                <a:latin typeface="Calibri"/>
                <a:cs typeface="Calibri"/>
              </a:rPr>
              <a:t>Dr Paula Dootson</a:t>
            </a:r>
            <a:endParaRPr lang="en-US" sz="1800" b="1">
              <a:latin typeface="Calibri" panose="020F0502020204030204" pitchFamily="34" charset="0"/>
              <a:cs typeface="Calibri" panose="020F0502020204030204" pitchFamily="34" charset="0"/>
            </a:endParaRPr>
          </a:p>
          <a:p>
            <a:r>
              <a:rPr lang="en-US" sz="1600">
                <a:latin typeface="+mj-lt"/>
              </a:rPr>
              <a:t>Associate Professor</a:t>
            </a:r>
            <a:endParaRPr lang="en-US" sz="1600">
              <a:latin typeface="+mj-lt"/>
              <a:cs typeface="Calibri Light"/>
            </a:endParaRPr>
          </a:p>
          <a:p>
            <a:r>
              <a:rPr lang="en-US" sz="1600">
                <a:latin typeface="+mj-lt"/>
              </a:rPr>
              <a:t>Queensland University of Technology</a:t>
            </a:r>
            <a:endParaRPr lang="en-US" sz="1600">
              <a:latin typeface="+mj-lt"/>
              <a:cs typeface="Calibri Light"/>
            </a:endParaRPr>
          </a:p>
          <a:p>
            <a:r>
              <a:rPr lang="en-US" sz="1600">
                <a:latin typeface="+mj-lt"/>
              </a:rPr>
              <a:t>Natural Hazards Research Australia</a:t>
            </a:r>
          </a:p>
          <a:p>
            <a:r>
              <a:rPr lang="en-US" sz="1600">
                <a:solidFill>
                  <a:schemeClr val="accent1"/>
                </a:solidFill>
                <a:latin typeface="+mj-lt"/>
                <a:cs typeface="Calibri Light"/>
                <a:hlinkClick r:id="rId5">
                  <a:extLst>
                    <a:ext uri="{A12FA001-AC4F-418D-AE19-62706E023703}">
                      <ahyp:hlinkClr xmlns:ahyp="http://schemas.microsoft.com/office/drawing/2018/hyperlinkcolor" val="tx"/>
                    </a:ext>
                  </a:extLst>
                </a:hlinkClick>
              </a:rPr>
              <a:t>paula.dootson@qut.edu.au</a:t>
            </a:r>
            <a:r>
              <a:rPr lang="en-US" sz="1600">
                <a:solidFill>
                  <a:schemeClr val="accent1"/>
                </a:solidFill>
                <a:latin typeface="+mj-lt"/>
                <a:cs typeface="Calibri Light"/>
              </a:rPr>
              <a:t> </a:t>
            </a:r>
          </a:p>
        </p:txBody>
      </p:sp>
      <p:pic>
        <p:nvPicPr>
          <p:cNvPr id="16" name="Picture 15" descr="A picture containing graphical user interface&#10;&#10;Description automatically generated">
            <a:extLst>
              <a:ext uri="{FF2B5EF4-FFF2-40B4-BE49-F238E27FC236}">
                <a16:creationId xmlns:a16="http://schemas.microsoft.com/office/drawing/2014/main" id="{64B6C578-0A9D-3E59-0B9D-B049628F383A}"/>
              </a:ext>
            </a:extLst>
          </p:cNvPr>
          <p:cNvPicPr>
            <a:picLocks noChangeAspect="1"/>
          </p:cNvPicPr>
          <p:nvPr/>
        </p:nvPicPr>
        <p:blipFill>
          <a:blip r:embed="rId6"/>
          <a:stretch>
            <a:fillRect/>
          </a:stretch>
        </p:blipFill>
        <p:spPr>
          <a:xfrm>
            <a:off x="0" y="0"/>
            <a:ext cx="3016250" cy="1409700"/>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9E2C196-9C6F-83DC-69BF-8B827BB167A7}"/>
              </a:ext>
            </a:extLst>
          </p:cNvPr>
          <p:cNvPicPr>
            <a:picLocks noChangeAspect="1"/>
          </p:cNvPicPr>
          <p:nvPr/>
        </p:nvPicPr>
        <p:blipFill>
          <a:blip r:embed="rId7"/>
          <a:stretch>
            <a:fillRect/>
          </a:stretch>
        </p:blipFill>
        <p:spPr>
          <a:xfrm>
            <a:off x="11514860" y="6237287"/>
            <a:ext cx="677140" cy="620712"/>
          </a:xfrm>
          <a:prstGeom prst="rect">
            <a:avLst/>
          </a:prstGeom>
          <a:noFill/>
        </p:spPr>
      </p:pic>
      <p:sp>
        <p:nvSpPr>
          <p:cNvPr id="14" name="Subtitle 2">
            <a:extLst>
              <a:ext uri="{FF2B5EF4-FFF2-40B4-BE49-F238E27FC236}">
                <a16:creationId xmlns:a16="http://schemas.microsoft.com/office/drawing/2014/main" id="{A85C2D30-7A0F-18A8-5ED7-319058783352}"/>
              </a:ext>
            </a:extLst>
          </p:cNvPr>
          <p:cNvSpPr txBox="1">
            <a:spLocks/>
          </p:cNvSpPr>
          <p:nvPr/>
        </p:nvSpPr>
        <p:spPr>
          <a:xfrm>
            <a:off x="545523" y="2396837"/>
            <a:ext cx="6210870" cy="1431138"/>
          </a:xfrm>
          <a:prstGeom prst="rect">
            <a:avLst/>
          </a:prstGeom>
        </p:spPr>
        <p:txBody>
          <a:bodyPr vert="horz" lIns="0" tIns="0" rIns="0" bIns="0" rtlCol="0" anchor="t" anchorCtr="0">
            <a:normAutofit/>
          </a:bodyPr>
          <a:lstStyle>
            <a:lvl1pPr marL="0" indent="0" algn="ctr" defTabSz="914400" rtl="0" eaLnBrk="1" fontAlgn="t" latinLnBrk="0" hangingPunct="1">
              <a:lnSpc>
                <a:spcPts val="5000"/>
              </a:lnSpc>
              <a:spcBef>
                <a:spcPts val="1200"/>
              </a:spcBef>
              <a:buFont typeface="Wingdings" pitchFamily="2" charset="2"/>
              <a:buNone/>
              <a:defRPr sz="4500" kern="1200" baseline="0">
                <a:solidFill>
                  <a:srgbClr val="00B0F0"/>
                </a:solidFill>
                <a:latin typeface="+mj-lt"/>
                <a:ea typeface="+mn-ea"/>
                <a:cs typeface="+mn-cs"/>
              </a:defRPr>
            </a:lvl1pPr>
            <a:lvl2pPr marL="457200" indent="0" algn="ctr" defTabSz="914400" rtl="0" eaLnBrk="1" latinLnBrk="0" hangingPunct="1">
              <a:lnSpc>
                <a:spcPct val="90000"/>
              </a:lnSpc>
              <a:spcBef>
                <a:spcPts val="1200"/>
              </a:spcBef>
              <a:buFont typeface="Wingdings" pitchFamily="2" charset="2"/>
              <a:buNone/>
              <a:defRPr sz="2000" kern="1200" baseline="0">
                <a:solidFill>
                  <a:srgbClr val="707070"/>
                </a:solidFill>
                <a:latin typeface="+mj-lt"/>
                <a:ea typeface="+mn-ea"/>
                <a:cs typeface="+mn-cs"/>
              </a:defRPr>
            </a:lvl2pPr>
            <a:lvl3pPr marL="914400" indent="0" algn="ctr" defTabSz="914400" rtl="0" eaLnBrk="1" latinLnBrk="0" hangingPunct="1">
              <a:lnSpc>
                <a:spcPct val="90000"/>
              </a:lnSpc>
              <a:spcBef>
                <a:spcPts val="600"/>
              </a:spcBef>
              <a:buFont typeface="System Font Regular"/>
              <a:buNone/>
              <a:defRPr sz="1800" kern="1200" baseline="0">
                <a:solidFill>
                  <a:srgbClr val="707070"/>
                </a:solidFill>
                <a:latin typeface="+mj-lt"/>
                <a:ea typeface="+mn-ea"/>
                <a:cs typeface="+mn-cs"/>
              </a:defRPr>
            </a:lvl3pPr>
            <a:lvl4pPr marL="13716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4pPr>
            <a:lvl5pPr marL="18288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800"/>
              </a:lnSpc>
            </a:pPr>
            <a:r>
              <a:rPr lang="en-US" sz="2000">
                <a:solidFill>
                  <a:srgbClr val="000000"/>
                </a:solidFill>
                <a:latin typeface="Calibri"/>
                <a:ea typeface="+mj-lt"/>
                <a:cs typeface="Calibri"/>
              </a:rPr>
              <a:t>A QUANTITATIVE UNDERSTANDING OF COMMUNITY MEMBERS' COMPREHENSION AND USE OF BUSHFIRE.</a:t>
            </a:r>
            <a:endParaRPr lang="en-US" sz="2000">
              <a:solidFill>
                <a:srgbClr val="000000"/>
              </a:solidFill>
              <a:latin typeface="Calibri"/>
              <a:ea typeface="Calibri Light"/>
              <a:cs typeface="Calibri"/>
            </a:endParaRPr>
          </a:p>
        </p:txBody>
      </p:sp>
      <p:sp>
        <p:nvSpPr>
          <p:cNvPr id="3" name="TextBox 2">
            <a:extLst>
              <a:ext uri="{FF2B5EF4-FFF2-40B4-BE49-F238E27FC236}">
                <a16:creationId xmlns:a16="http://schemas.microsoft.com/office/drawing/2014/main" id="{2E1CD5F3-278C-DFEF-BF4A-AAD18B7E6425}"/>
              </a:ext>
            </a:extLst>
          </p:cNvPr>
          <p:cNvSpPr txBox="1"/>
          <p:nvPr/>
        </p:nvSpPr>
        <p:spPr>
          <a:xfrm>
            <a:off x="541670" y="3493272"/>
            <a:ext cx="3157060" cy="1261884"/>
          </a:xfrm>
          <a:prstGeom prst="rect">
            <a:avLst/>
          </a:prstGeom>
          <a:noFill/>
        </p:spPr>
        <p:txBody>
          <a:bodyPr wrap="square" lIns="0" tIns="0" rIns="0" bIns="0" anchor="b" anchorCtr="0">
            <a:spAutoFit/>
          </a:bodyPr>
          <a:lstStyle/>
          <a:p>
            <a:r>
              <a:rPr lang="en-US" b="1">
                <a:latin typeface="Calibri"/>
                <a:cs typeface="Calibri"/>
              </a:rPr>
              <a:t>Dr Amy Griffin </a:t>
            </a:r>
            <a:endParaRPr lang="en-US" sz="1800" b="1">
              <a:latin typeface="Calibri" panose="020F0502020204030204" pitchFamily="34" charset="0"/>
              <a:cs typeface="Calibri" panose="020F0502020204030204" pitchFamily="34" charset="0"/>
            </a:endParaRPr>
          </a:p>
          <a:p>
            <a:r>
              <a:rPr lang="en-US" sz="1600">
                <a:latin typeface="+mj-lt"/>
              </a:rPr>
              <a:t>Senior Lecturer</a:t>
            </a:r>
            <a:endParaRPr lang="en-US"/>
          </a:p>
          <a:p>
            <a:r>
              <a:rPr lang="en-US" sz="1600">
                <a:latin typeface="+mj-lt"/>
              </a:rPr>
              <a:t>RMIT University</a:t>
            </a:r>
            <a:endParaRPr lang="en-US" sz="1600">
              <a:latin typeface="+mj-lt"/>
              <a:cs typeface="Calibri Light"/>
            </a:endParaRPr>
          </a:p>
          <a:p>
            <a:r>
              <a:rPr lang="en-US" sz="1600">
                <a:latin typeface="+mj-lt"/>
              </a:rPr>
              <a:t>Natural Hazards Research Australia</a:t>
            </a:r>
            <a:endParaRPr lang="en-US" sz="1600">
              <a:latin typeface="+mj-lt"/>
              <a:cs typeface="Calibri Light"/>
            </a:endParaRPr>
          </a:p>
          <a:p>
            <a:r>
              <a:rPr lang="en-US" sz="1600">
                <a:solidFill>
                  <a:schemeClr val="accent1"/>
                </a:solidFill>
                <a:latin typeface="+mj-lt"/>
                <a:cs typeface="Calibri Light"/>
                <a:hlinkClick r:id="rId8">
                  <a:extLst>
                    <a:ext uri="{A12FA001-AC4F-418D-AE19-62706E023703}">
                      <ahyp:hlinkClr xmlns:ahyp="http://schemas.microsoft.com/office/drawing/2018/hyperlinkcolor" val="tx"/>
                    </a:ext>
                  </a:extLst>
                </a:hlinkClick>
              </a:rPr>
              <a:t>amy.griffin@rmit.edu.au</a:t>
            </a:r>
            <a:r>
              <a:rPr lang="en-US" sz="1600">
                <a:solidFill>
                  <a:schemeClr val="accent1"/>
                </a:solidFill>
                <a:latin typeface="+mj-lt"/>
                <a:cs typeface="Calibri Light"/>
              </a:rPr>
              <a:t>  </a:t>
            </a:r>
            <a:endParaRPr lang="en-US">
              <a:solidFill>
                <a:schemeClr val="accent1"/>
              </a:solidFill>
            </a:endParaRPr>
          </a:p>
        </p:txBody>
      </p:sp>
      <p:sp>
        <p:nvSpPr>
          <p:cNvPr id="4" name="TextBox 3">
            <a:extLst>
              <a:ext uri="{FF2B5EF4-FFF2-40B4-BE49-F238E27FC236}">
                <a16:creationId xmlns:a16="http://schemas.microsoft.com/office/drawing/2014/main" id="{2DC682FD-BDCF-8AA9-E72B-9ED6680818D5}"/>
              </a:ext>
            </a:extLst>
          </p:cNvPr>
          <p:cNvSpPr txBox="1"/>
          <p:nvPr/>
        </p:nvSpPr>
        <p:spPr>
          <a:xfrm>
            <a:off x="545523" y="4915962"/>
            <a:ext cx="7535096" cy="1015663"/>
          </a:xfrm>
          <a:prstGeom prst="rect">
            <a:avLst/>
          </a:prstGeom>
          <a:noFill/>
        </p:spPr>
        <p:txBody>
          <a:bodyPr wrap="square" lIns="0" tIns="0" rIns="0" bIns="0" anchor="b" anchorCtr="0">
            <a:spAutoFit/>
          </a:bodyPr>
          <a:lstStyle/>
          <a:p>
            <a:r>
              <a:rPr lang="en-US" b="1">
                <a:latin typeface="Calibri"/>
                <a:ea typeface="Calibri Light"/>
                <a:cs typeface="Calibri"/>
              </a:rPr>
              <a:t>Deana Pullella</a:t>
            </a:r>
            <a:endParaRPr lang="en-US" sz="1800">
              <a:latin typeface="Calibri"/>
              <a:ea typeface="Calibri Light"/>
              <a:cs typeface="Calibri" panose="020F0502020204030204" pitchFamily="34" charset="0"/>
            </a:endParaRPr>
          </a:p>
          <a:p>
            <a:r>
              <a:rPr lang="en-US" sz="1600">
                <a:latin typeface="Calibri Light"/>
                <a:ea typeface="Calibri Light"/>
                <a:cs typeface="Calibri Light"/>
              </a:rPr>
              <a:t>Team Leader Public Information | Media and Corporate Communications</a:t>
            </a:r>
            <a:endParaRPr lang="en-US">
              <a:latin typeface="Calibri Light"/>
              <a:ea typeface="Calibri Light"/>
              <a:cs typeface="Calibri Light"/>
            </a:endParaRPr>
          </a:p>
          <a:p>
            <a:r>
              <a:rPr lang="en-US" sz="1600">
                <a:latin typeface="+mj-lt"/>
              </a:rPr>
              <a:t>Department of Fire and Emergency Services, Western Australia</a:t>
            </a:r>
            <a:endParaRPr lang="en-US">
              <a:latin typeface="Calibri Light"/>
              <a:ea typeface="Calibri Light"/>
              <a:cs typeface="Calibri Light"/>
            </a:endParaRPr>
          </a:p>
          <a:p>
            <a:r>
              <a:rPr lang="en-US" sz="1600">
                <a:solidFill>
                  <a:schemeClr val="accent1"/>
                </a:solidFill>
                <a:latin typeface="Calibri Light"/>
                <a:ea typeface="+mn-lt"/>
                <a:cs typeface="+mn-lt"/>
                <a:hlinkClick r:id="rId9">
                  <a:extLst>
                    <a:ext uri="{A12FA001-AC4F-418D-AE19-62706E023703}">
                      <ahyp:hlinkClr xmlns:ahyp="http://schemas.microsoft.com/office/drawing/2018/hyperlinkcolor" val="tx"/>
                    </a:ext>
                  </a:extLst>
                </a:hlinkClick>
              </a:rPr>
              <a:t>deana.pullella@dfes.wa.gov.au</a:t>
            </a:r>
            <a:r>
              <a:rPr lang="en-US" sz="1600">
                <a:solidFill>
                  <a:schemeClr val="accent1"/>
                </a:solidFill>
                <a:latin typeface="Calibri Light"/>
                <a:ea typeface="+mn-lt"/>
                <a:cs typeface="+mn-lt"/>
              </a:rPr>
              <a:t> </a:t>
            </a:r>
            <a:endParaRPr lang="en-US" err="1">
              <a:solidFill>
                <a:schemeClr val="accent1"/>
              </a:solidFill>
              <a:latin typeface="Calibri Light"/>
              <a:ea typeface="+mn-lt"/>
              <a:cs typeface="+mn-lt"/>
            </a:endParaRPr>
          </a:p>
        </p:txBody>
      </p:sp>
    </p:spTree>
    <p:extLst>
      <p:ext uri="{BB962C8B-B14F-4D97-AF65-F5344CB8AC3E}">
        <p14:creationId xmlns:p14="http://schemas.microsoft.com/office/powerpoint/2010/main" val="134987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Scenario + Map 2</a:t>
            </a:r>
            <a:endParaRPr lang="en-US"/>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838200" y="1703306"/>
            <a:ext cx="5870479" cy="43601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a:solidFill>
                  <a:srgbClr val="000000"/>
                </a:solidFill>
                <a:latin typeface="Calibri Light"/>
                <a:ea typeface="+mn-lt"/>
                <a:cs typeface="+mn-lt"/>
              </a:rPr>
              <a:t>It’s January school holidays and you and your family are spending the week at your holiday home in the picturesque town of Eagle Bay in Western Australia’s south-west region. It’s a typical WA summer, with daily temperatures in the high 30s with hot, gusty afternoon winds. It’s late at night when you start to see the distinct glow of a bushfire in the near distance. You look up the state’s official emergency information website – Emergency WA – and see the following warnings and maps. </a:t>
            </a:r>
            <a:endParaRPr lang="en-US" sz="2400">
              <a:latin typeface="Calibri Light"/>
              <a:ea typeface="Calibri Light"/>
              <a:cs typeface="Calibri Light"/>
            </a:endParaRPr>
          </a:p>
        </p:txBody>
      </p:sp>
      <p:pic>
        <p:nvPicPr>
          <p:cNvPr id="4" name="Picture 3" descr="A screenshot of a map&#10;&#10;Description automatically generated">
            <a:extLst>
              <a:ext uri="{FF2B5EF4-FFF2-40B4-BE49-F238E27FC236}">
                <a16:creationId xmlns:a16="http://schemas.microsoft.com/office/drawing/2014/main" id="{B04EB068-BA66-3AF9-E324-D15651179B5C}"/>
              </a:ext>
            </a:extLst>
          </p:cNvPr>
          <p:cNvPicPr>
            <a:picLocks noChangeAspect="1"/>
          </p:cNvPicPr>
          <p:nvPr/>
        </p:nvPicPr>
        <p:blipFill>
          <a:blip r:embed="rId3"/>
          <a:stretch>
            <a:fillRect/>
          </a:stretch>
        </p:blipFill>
        <p:spPr>
          <a:xfrm>
            <a:off x="7293825" y="-1772"/>
            <a:ext cx="4143375" cy="2590800"/>
          </a:xfrm>
          <a:prstGeom prst="rect">
            <a:avLst/>
          </a:prstGeom>
        </p:spPr>
      </p:pic>
      <p:pic>
        <p:nvPicPr>
          <p:cNvPr id="6" name="Picture 5" descr="A screenshot of a warning&#10;&#10;Description automatically generated">
            <a:extLst>
              <a:ext uri="{FF2B5EF4-FFF2-40B4-BE49-F238E27FC236}">
                <a16:creationId xmlns:a16="http://schemas.microsoft.com/office/drawing/2014/main" id="{4F0C5D97-DEFB-631A-3D8E-6F7EAF2A07DB}"/>
              </a:ext>
            </a:extLst>
          </p:cNvPr>
          <p:cNvPicPr>
            <a:picLocks noChangeAspect="1"/>
          </p:cNvPicPr>
          <p:nvPr/>
        </p:nvPicPr>
        <p:blipFill>
          <a:blip r:embed="rId4"/>
          <a:stretch>
            <a:fillRect/>
          </a:stretch>
        </p:blipFill>
        <p:spPr>
          <a:xfrm>
            <a:off x="7295599" y="2585484"/>
            <a:ext cx="4122102" cy="5107172"/>
          </a:xfrm>
          <a:prstGeom prst="rect">
            <a:avLst/>
          </a:prstGeom>
        </p:spPr>
      </p:pic>
    </p:spTree>
    <p:extLst>
      <p:ext uri="{BB962C8B-B14F-4D97-AF65-F5344CB8AC3E}">
        <p14:creationId xmlns:p14="http://schemas.microsoft.com/office/powerpoint/2010/main" val="2484121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527482" y="26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Who was in the study?</a:t>
            </a:r>
            <a:endParaRPr lang="en-US"/>
          </a:p>
        </p:txBody>
      </p:sp>
      <p:graphicFrame>
        <p:nvGraphicFramePr>
          <p:cNvPr id="5" name="Table 4">
            <a:extLst>
              <a:ext uri="{FF2B5EF4-FFF2-40B4-BE49-F238E27FC236}">
                <a16:creationId xmlns:a16="http://schemas.microsoft.com/office/drawing/2014/main" id="{8FB02CAA-D32B-5E3C-4EEC-42D94D0777FC}"/>
              </a:ext>
            </a:extLst>
          </p:cNvPr>
          <p:cNvGraphicFramePr>
            <a:graphicFrameLocks noGrp="1"/>
          </p:cNvGraphicFramePr>
          <p:nvPr>
            <p:extLst>
              <p:ext uri="{D42A27DB-BD31-4B8C-83A1-F6EECF244321}">
                <p14:modId xmlns:p14="http://schemas.microsoft.com/office/powerpoint/2010/main" val="2702445593"/>
              </p:ext>
            </p:extLst>
          </p:nvPr>
        </p:nvGraphicFramePr>
        <p:xfrm>
          <a:off x="523875" y="1579641"/>
          <a:ext cx="11144250" cy="4572000"/>
        </p:xfrm>
        <a:graphic>
          <a:graphicData uri="http://schemas.openxmlformats.org/drawingml/2006/table">
            <a:tbl>
              <a:tblPr bandRow="1">
                <a:tableStyleId>{5C22544A-7EE6-4342-B048-85BDC9FD1C3A}</a:tableStyleId>
              </a:tblPr>
              <a:tblGrid>
                <a:gridCol w="1238250">
                  <a:extLst>
                    <a:ext uri="{9D8B030D-6E8A-4147-A177-3AD203B41FA5}">
                      <a16:colId xmlns:a16="http://schemas.microsoft.com/office/drawing/2014/main" val="2474653892"/>
                    </a:ext>
                  </a:extLst>
                </a:gridCol>
                <a:gridCol w="1238250">
                  <a:extLst>
                    <a:ext uri="{9D8B030D-6E8A-4147-A177-3AD203B41FA5}">
                      <a16:colId xmlns:a16="http://schemas.microsoft.com/office/drawing/2014/main" val="3183644500"/>
                    </a:ext>
                  </a:extLst>
                </a:gridCol>
                <a:gridCol w="1238250">
                  <a:extLst>
                    <a:ext uri="{9D8B030D-6E8A-4147-A177-3AD203B41FA5}">
                      <a16:colId xmlns:a16="http://schemas.microsoft.com/office/drawing/2014/main" val="3797045471"/>
                    </a:ext>
                  </a:extLst>
                </a:gridCol>
                <a:gridCol w="1238250">
                  <a:extLst>
                    <a:ext uri="{9D8B030D-6E8A-4147-A177-3AD203B41FA5}">
                      <a16:colId xmlns:a16="http://schemas.microsoft.com/office/drawing/2014/main" val="1931480260"/>
                    </a:ext>
                  </a:extLst>
                </a:gridCol>
                <a:gridCol w="1238250">
                  <a:extLst>
                    <a:ext uri="{9D8B030D-6E8A-4147-A177-3AD203B41FA5}">
                      <a16:colId xmlns:a16="http://schemas.microsoft.com/office/drawing/2014/main" val="105564473"/>
                    </a:ext>
                  </a:extLst>
                </a:gridCol>
                <a:gridCol w="1238250">
                  <a:extLst>
                    <a:ext uri="{9D8B030D-6E8A-4147-A177-3AD203B41FA5}">
                      <a16:colId xmlns:a16="http://schemas.microsoft.com/office/drawing/2014/main" val="4129769032"/>
                    </a:ext>
                  </a:extLst>
                </a:gridCol>
                <a:gridCol w="1238250">
                  <a:extLst>
                    <a:ext uri="{9D8B030D-6E8A-4147-A177-3AD203B41FA5}">
                      <a16:colId xmlns:a16="http://schemas.microsoft.com/office/drawing/2014/main" val="4098074089"/>
                    </a:ext>
                  </a:extLst>
                </a:gridCol>
                <a:gridCol w="1238250">
                  <a:extLst>
                    <a:ext uri="{9D8B030D-6E8A-4147-A177-3AD203B41FA5}">
                      <a16:colId xmlns:a16="http://schemas.microsoft.com/office/drawing/2014/main" val="3875627208"/>
                    </a:ext>
                  </a:extLst>
                </a:gridCol>
                <a:gridCol w="1238250">
                  <a:extLst>
                    <a:ext uri="{9D8B030D-6E8A-4147-A177-3AD203B41FA5}">
                      <a16:colId xmlns:a16="http://schemas.microsoft.com/office/drawing/2014/main" val="3253928856"/>
                    </a:ext>
                  </a:extLst>
                </a:gridCol>
              </a:tblGrid>
              <a:tr h="361950">
                <a:tc>
                  <a:txBody>
                    <a:bodyPr/>
                    <a:lstStyle/>
                    <a:p>
                      <a:pPr fontAlgn="auto"/>
                      <a:endParaRPr lang="en-US" sz="1800">
                        <a:effectLst/>
                        <a:latin typeface="Calibri" panose="020F0502020204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National</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QLD</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NSW/</a:t>
                      </a:r>
                      <a:endParaRPr lang="en-US">
                        <a:effectLst/>
                      </a:endParaRPr>
                    </a:p>
                    <a:p>
                      <a:pPr fontAlgn="base"/>
                      <a:r>
                        <a:rPr lang="en-US" sz="1800" b="1">
                          <a:solidFill>
                            <a:srgbClr val="0070C0"/>
                          </a:solidFill>
                          <a:effectLst/>
                          <a:latin typeface="Calibri" panose="020F0502020204030204" pitchFamily="34" charset="0"/>
                        </a:rPr>
                        <a:t>ACT</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VIC</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TAS</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SA</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WA</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b="1">
                          <a:solidFill>
                            <a:srgbClr val="0070C0"/>
                          </a:solidFill>
                          <a:effectLst/>
                          <a:latin typeface="Calibri" panose="020F0502020204030204" pitchFamily="34" charset="0"/>
                        </a:rPr>
                        <a:t>NT</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8446353"/>
                  </a:ext>
                </a:extLst>
              </a:tr>
              <a:tr h="361950">
                <a:tc>
                  <a:txBody>
                    <a:bodyPr/>
                    <a:lstStyle/>
                    <a:p>
                      <a:pPr fontAlgn="base"/>
                      <a:r>
                        <a:rPr lang="en-US" sz="1800" b="1">
                          <a:effectLst/>
                          <a:latin typeface="Calibri Light" panose="020F0302020204030204" pitchFamily="34" charset="0"/>
                        </a:rPr>
                        <a:t>N</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3007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415</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421</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417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243</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404</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1015</a:t>
                      </a:r>
                      <a:r>
                        <a:rPr lang="en-US" sz="1200" baseline="30000">
                          <a:effectLst/>
                          <a:latin typeface="Calibri Light" panose="020F0302020204030204" pitchFamily="34" charset="0"/>
                        </a:rPr>
                        <a:t>*</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94</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807749589"/>
                  </a:ext>
                </a:extLst>
              </a:tr>
              <a:tr h="361950">
                <a:tc>
                  <a:txBody>
                    <a:bodyPr/>
                    <a:lstStyle/>
                    <a:p>
                      <a:pPr fontAlgn="base"/>
                      <a:r>
                        <a:rPr lang="en-US" sz="1800" b="1">
                          <a:effectLst/>
                          <a:latin typeface="Calibri Light" panose="020F0302020204030204" pitchFamily="34" charset="0"/>
                        </a:rPr>
                        <a:t>Sex</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52.7%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58%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54%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65%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55%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59%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40.9%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57.4% F</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4640506"/>
                  </a:ext>
                </a:extLst>
              </a:tr>
              <a:tr h="361950">
                <a:tc>
                  <a:txBody>
                    <a:bodyPr/>
                    <a:lstStyle/>
                    <a:p>
                      <a:pPr fontAlgn="base"/>
                      <a:r>
                        <a:rPr lang="en-US" sz="1800" b="1">
                          <a:effectLst/>
                          <a:latin typeface="Calibri Light" panose="020F0302020204030204" pitchFamily="34" charset="0"/>
                        </a:rPr>
                        <a:t>Aged </a:t>
                      </a:r>
                      <a:endParaRPr lang="en-US">
                        <a:effectLst/>
                      </a:endParaRPr>
                    </a:p>
                    <a:p>
                      <a:pPr fontAlgn="base"/>
                      <a:r>
                        <a:rPr lang="en-US" sz="1800" b="1">
                          <a:effectLst/>
                          <a:latin typeface="Calibri Light" panose="020F0302020204030204" pitchFamily="34" charset="0"/>
                        </a:rPr>
                        <a:t>18-44</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51%</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53%</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55%</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54%</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43%</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39.4%</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53.6%</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66%</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848837841"/>
                  </a:ext>
                </a:extLst>
              </a:tr>
              <a:tr h="361950">
                <a:tc>
                  <a:txBody>
                    <a:bodyPr/>
                    <a:lstStyle/>
                    <a:p>
                      <a:pPr fontAlgn="base"/>
                      <a:r>
                        <a:rPr lang="en-US" sz="1800" b="1">
                          <a:effectLst/>
                          <a:latin typeface="Calibri Light" panose="020F0302020204030204" pitchFamily="34" charset="0"/>
                        </a:rPr>
                        <a:t>Bushfire</a:t>
                      </a:r>
                      <a:endParaRPr lang="en-US">
                        <a:effectLst/>
                      </a:endParaRPr>
                    </a:p>
                    <a:p>
                      <a:pPr fontAlgn="base"/>
                      <a:r>
                        <a:rPr lang="en-US" sz="1800" b="1">
                          <a:effectLst/>
                          <a:latin typeface="Calibri Light" panose="020F0302020204030204" pitchFamily="34" charset="0"/>
                        </a:rPr>
                        <a:t>&lt; 5 years</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34.1%</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29%</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48%</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24%</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33%</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21.3%</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37%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58.5%</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01413350"/>
                  </a:ext>
                </a:extLst>
              </a:tr>
              <a:tr h="361950">
                <a:tc>
                  <a:txBody>
                    <a:bodyPr/>
                    <a:lstStyle/>
                    <a:p>
                      <a:pPr fontAlgn="base"/>
                      <a:r>
                        <a:rPr lang="en-US" sz="1800" b="1">
                          <a:effectLst/>
                          <a:latin typeface="Calibri Light" panose="020F0302020204030204" pitchFamily="34" charset="0"/>
                        </a:rPr>
                        <a:t>Map use</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42.7%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30%</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49%</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45%</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40%</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43%</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42.7%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63%</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0176783"/>
                  </a:ext>
                </a:extLst>
              </a:tr>
              <a:tr h="361950">
                <a:tc>
                  <a:txBody>
                    <a:bodyPr/>
                    <a:lstStyle/>
                    <a:p>
                      <a:pPr fontAlgn="base"/>
                      <a:r>
                        <a:rPr lang="en-US" sz="1800" b="1">
                          <a:effectLst/>
                          <a:latin typeface="Calibri Light" panose="020F0302020204030204" pitchFamily="34" charset="0"/>
                        </a:rPr>
                        <a:t>Agency/</a:t>
                      </a:r>
                      <a:endParaRPr lang="en-US">
                        <a:effectLst/>
                      </a:endParaRPr>
                    </a:p>
                    <a:p>
                      <a:pPr fontAlgn="base"/>
                      <a:r>
                        <a:rPr lang="en-US" sz="1800" b="1">
                          <a:effectLst/>
                          <a:latin typeface="Calibri Light" panose="020F0302020204030204" pitchFamily="34" charset="0"/>
                        </a:rPr>
                        <a:t>Vol exp.</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10.8%</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12%</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9.7%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9.6%</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12.8%</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9.7%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10.7%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18%</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648834580"/>
                  </a:ext>
                </a:extLst>
              </a:tr>
              <a:tr h="361950">
                <a:tc>
                  <a:txBody>
                    <a:bodyPr/>
                    <a:lstStyle/>
                    <a:p>
                      <a:pPr fontAlgn="base"/>
                      <a:r>
                        <a:rPr lang="en-US" sz="1800" b="1">
                          <a:effectLst/>
                          <a:latin typeface="Calibri Light" panose="020F0302020204030204" pitchFamily="34" charset="0"/>
                        </a:rPr>
                        <a:t>Mod home / property</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21.5%</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22%</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18.5%</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19%</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24.7%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17.6%</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22%</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fontAlgn="base"/>
                      <a:r>
                        <a:rPr lang="en-US" sz="1800">
                          <a:effectLst/>
                          <a:latin typeface="Calibri Light" panose="020F0302020204030204" pitchFamily="34" charset="0"/>
                        </a:rPr>
                        <a:t>47%</a:t>
                      </a:r>
                      <a:endParaRPr lang="en-US">
                        <a:effectLs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8290827"/>
                  </a:ext>
                </a:extLst>
              </a:tr>
            </a:tbl>
          </a:graphicData>
        </a:graphic>
      </p:graphicFrame>
    </p:spTree>
    <p:extLst>
      <p:ext uri="{BB962C8B-B14F-4D97-AF65-F5344CB8AC3E}">
        <p14:creationId xmlns:p14="http://schemas.microsoft.com/office/powerpoint/2010/main" val="47014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16466" y="127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Comprehension</a:t>
            </a:r>
            <a:endParaRPr lang="en-US"/>
          </a:p>
        </p:txBody>
      </p:sp>
      <p:sp>
        <p:nvSpPr>
          <p:cNvPr id="3" name="TextBox 2">
            <a:extLst>
              <a:ext uri="{FF2B5EF4-FFF2-40B4-BE49-F238E27FC236}">
                <a16:creationId xmlns:a16="http://schemas.microsoft.com/office/drawing/2014/main" id="{642773A5-10F9-8FA0-EB03-FFB30FDD5F93}"/>
              </a:ext>
            </a:extLst>
          </p:cNvPr>
          <p:cNvSpPr txBox="1"/>
          <p:nvPr/>
        </p:nvSpPr>
        <p:spPr>
          <a:xfrm>
            <a:off x="419595" y="1709222"/>
            <a:ext cx="455121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alibri Light"/>
                <a:ea typeface="Calibri Light"/>
                <a:cs typeface="Calibri Light"/>
              </a:rPr>
              <a:t>Points of confusion for incident maps:</a:t>
            </a:r>
            <a:endParaRPr lang="en-US" sz="3200">
              <a:latin typeface="Calibri Light"/>
              <a:ea typeface="Calibri" panose="020F0502020204030204"/>
              <a:cs typeface="Calibri" panose="020F0502020204030204"/>
            </a:endParaRPr>
          </a:p>
          <a:p>
            <a:endParaRPr lang="en-GB" sz="3200">
              <a:latin typeface="Calibri Light"/>
              <a:ea typeface="Calibri Light"/>
              <a:cs typeface="Calibri Light"/>
            </a:endParaRPr>
          </a:p>
          <a:p>
            <a:pPr marL="285750" indent="-285750">
              <a:buFont typeface="Arial"/>
              <a:buChar char="•"/>
            </a:pPr>
            <a:r>
              <a:rPr lang="en-GB" sz="2000">
                <a:latin typeface="Calibri Light"/>
                <a:ea typeface="+mn-lt"/>
                <a:cs typeface="+mn-lt"/>
              </a:rPr>
              <a:t>map contained multiple polygons and warning levels,</a:t>
            </a:r>
          </a:p>
          <a:p>
            <a:pPr marL="285750" indent="-285750">
              <a:buFont typeface="Arial"/>
              <a:buChar char="•"/>
            </a:pPr>
            <a:endParaRPr lang="en-GB" sz="2000">
              <a:latin typeface="Calibri Light"/>
              <a:ea typeface="+mn-lt"/>
              <a:cs typeface="+mn-lt"/>
            </a:endParaRPr>
          </a:p>
          <a:p>
            <a:pPr marL="285750" indent="-285750">
              <a:buFont typeface="Arial"/>
              <a:buChar char="•"/>
            </a:pPr>
            <a:r>
              <a:rPr lang="en-GB" sz="2000">
                <a:latin typeface="Calibri Light"/>
                <a:ea typeface="+mn-lt"/>
                <a:cs typeface="+mn-lt"/>
              </a:rPr>
              <a:t>when it was hard to locate oneself on the map due to the design of the map such as too many roads and no road names or the map was too bare, with limited geographical information</a:t>
            </a:r>
          </a:p>
          <a:p>
            <a:pPr marL="285750" indent="-285750">
              <a:buFont typeface="Arial"/>
              <a:buChar char="•"/>
            </a:pPr>
            <a:endParaRPr lang="en-GB" sz="2000">
              <a:latin typeface="Calibri Light"/>
              <a:ea typeface="Calibri"/>
              <a:cs typeface="Calibri"/>
            </a:endParaRPr>
          </a:p>
          <a:p>
            <a:pPr marL="285750" indent="-285750">
              <a:buFont typeface="Arial"/>
              <a:buChar char="•"/>
            </a:pPr>
            <a:r>
              <a:rPr lang="en-GB" sz="2000">
                <a:latin typeface="Calibri Light"/>
                <a:ea typeface="Calibri"/>
                <a:cs typeface="Calibri"/>
              </a:rPr>
              <a:t>didn't know enough about bushfires</a:t>
            </a:r>
          </a:p>
        </p:txBody>
      </p:sp>
      <p:pic>
        <p:nvPicPr>
          <p:cNvPr id="5" name="Picture 4" descr="A map of a forest&#10;&#10;Description automatically generated">
            <a:extLst>
              <a:ext uri="{FF2B5EF4-FFF2-40B4-BE49-F238E27FC236}">
                <a16:creationId xmlns:a16="http://schemas.microsoft.com/office/drawing/2014/main" id="{5CB83202-A878-B86B-423B-6826CD427EE0}"/>
              </a:ext>
            </a:extLst>
          </p:cNvPr>
          <p:cNvPicPr>
            <a:picLocks noChangeAspect="1"/>
          </p:cNvPicPr>
          <p:nvPr/>
        </p:nvPicPr>
        <p:blipFill>
          <a:blip r:embed="rId3"/>
          <a:stretch>
            <a:fillRect/>
          </a:stretch>
        </p:blipFill>
        <p:spPr>
          <a:xfrm>
            <a:off x="7334217" y="740421"/>
            <a:ext cx="3800604" cy="5368142"/>
          </a:xfrm>
          <a:prstGeom prst="rect">
            <a:avLst/>
          </a:prstGeom>
        </p:spPr>
      </p:pic>
      <p:cxnSp>
        <p:nvCxnSpPr>
          <p:cNvPr id="6" name="Straight Arrow Connector 5">
            <a:extLst>
              <a:ext uri="{FF2B5EF4-FFF2-40B4-BE49-F238E27FC236}">
                <a16:creationId xmlns:a16="http://schemas.microsoft.com/office/drawing/2014/main" id="{5E08714F-C333-0211-7D24-98C24F7B1E6A}"/>
              </a:ext>
            </a:extLst>
          </p:cNvPr>
          <p:cNvCxnSpPr/>
          <p:nvPr/>
        </p:nvCxnSpPr>
        <p:spPr>
          <a:xfrm>
            <a:off x="6178858" y="619217"/>
            <a:ext cx="11836" cy="561956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E7EB84B-450F-2C9D-5BC1-76C9765A4A5F}"/>
              </a:ext>
            </a:extLst>
          </p:cNvPr>
          <p:cNvSpPr txBox="1"/>
          <p:nvPr/>
        </p:nvSpPr>
        <p:spPr>
          <a:xfrm>
            <a:off x="406399" y="1712685"/>
            <a:ext cx="5392059" cy="489364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444444"/>
                </a:solidFill>
                <a:latin typeface="Calibri Light"/>
                <a:ea typeface="Calibri"/>
                <a:cs typeface="Calibri"/>
              </a:rPr>
              <a:t>What do you understand this to be? Example responses:</a:t>
            </a:r>
          </a:p>
          <a:p>
            <a:pPr marL="342900" indent="-342900">
              <a:buFont typeface="Arial"/>
              <a:buChar char="•"/>
            </a:pPr>
            <a:endParaRPr lang="en-GB" sz="2000">
              <a:solidFill>
                <a:srgbClr val="444444"/>
              </a:solidFill>
              <a:latin typeface="Calibri Light"/>
              <a:ea typeface="Calibri"/>
              <a:cs typeface="Calibri"/>
            </a:endParaRPr>
          </a:p>
          <a:p>
            <a:pPr marL="285750" indent="-285750" algn="just">
              <a:buFont typeface="Arial"/>
              <a:buChar char="•"/>
            </a:pPr>
            <a:endParaRPr lang="en-US" sz="1200">
              <a:solidFill>
                <a:srgbClr val="444444"/>
              </a:solidFill>
              <a:ea typeface="+mn-lt"/>
              <a:cs typeface="+mn-lt"/>
            </a:endParaRPr>
          </a:p>
          <a:p>
            <a:pPr marL="285750" indent="-285750" algn="just">
              <a:buFont typeface="Arial"/>
              <a:buChar char="•"/>
            </a:pPr>
            <a:r>
              <a:rPr lang="en-GB" sz="2000">
                <a:solidFill>
                  <a:srgbClr val="000000"/>
                </a:solidFill>
                <a:latin typeface="Calibri Light"/>
                <a:ea typeface="+mn-lt"/>
                <a:cs typeface="+mn-lt"/>
              </a:rPr>
              <a:t>A map showing where the fire is and the potential spread and possible ember attacks. </a:t>
            </a:r>
            <a:endParaRPr lang="en-GB" sz="2000">
              <a:solidFill>
                <a:srgbClr val="444444"/>
              </a:solidFill>
              <a:latin typeface="Calibri Light"/>
              <a:ea typeface="+mn-lt"/>
              <a:cs typeface="+mn-lt"/>
            </a:endParaRPr>
          </a:p>
          <a:p>
            <a:pPr marL="285750" indent="-285750" algn="just">
              <a:buFont typeface="Arial"/>
              <a:buChar char="•"/>
            </a:pPr>
            <a:endParaRPr lang="en-GB" sz="2000">
              <a:solidFill>
                <a:srgbClr val="444444"/>
              </a:solidFill>
              <a:latin typeface="Calibri Light"/>
              <a:ea typeface="+mn-lt"/>
              <a:cs typeface="+mn-lt"/>
            </a:endParaRPr>
          </a:p>
          <a:p>
            <a:pPr marL="285750" indent="-285750" algn="just">
              <a:buFont typeface="Arial"/>
              <a:buChar char="•"/>
            </a:pPr>
            <a:r>
              <a:rPr lang="en-GB" sz="2000">
                <a:solidFill>
                  <a:srgbClr val="000000"/>
                </a:solidFill>
                <a:latin typeface="Calibri Light"/>
                <a:ea typeface="+mn-lt"/>
                <a:cs typeface="+mn-lt"/>
              </a:rPr>
              <a:t>A more detailed map showing where the current fires are, where they could spread, and risk from ember falling. </a:t>
            </a:r>
          </a:p>
          <a:p>
            <a:pPr marL="285750" indent="-285750" algn="just">
              <a:buFont typeface="Arial"/>
              <a:buChar char="•"/>
            </a:pPr>
            <a:endParaRPr lang="en-GB" sz="2000">
              <a:solidFill>
                <a:srgbClr val="444444"/>
              </a:solidFill>
              <a:latin typeface="Calibri Light"/>
              <a:ea typeface="+mn-lt"/>
              <a:cs typeface="+mn-lt"/>
            </a:endParaRPr>
          </a:p>
          <a:p>
            <a:pPr marL="342900" indent="-342900">
              <a:buFont typeface="Arial"/>
              <a:buChar char="•"/>
            </a:pPr>
            <a:endParaRPr lang="en-AU" sz="2000">
              <a:solidFill>
                <a:srgbClr val="444444"/>
              </a:solidFill>
              <a:latin typeface="Calibri Light"/>
              <a:ea typeface="Calibri"/>
              <a:cs typeface="Calibri"/>
            </a:endParaRPr>
          </a:p>
          <a:p>
            <a:pPr marL="342900" indent="-342900">
              <a:buFont typeface="Arial"/>
              <a:buChar char="•"/>
            </a:pPr>
            <a:endParaRPr lang="en-GB" sz="2000">
              <a:solidFill>
                <a:srgbClr val="444444"/>
              </a:solidFill>
              <a:latin typeface="Calibri Light"/>
              <a:ea typeface="Calibri"/>
              <a:cs typeface="Calibri"/>
            </a:endParaRPr>
          </a:p>
          <a:p>
            <a:pPr marL="342900" indent="-342900">
              <a:buFont typeface="Arial"/>
              <a:buChar char="•"/>
            </a:pPr>
            <a:endParaRPr lang="en-GB" sz="2000">
              <a:solidFill>
                <a:srgbClr val="444444"/>
              </a:solidFill>
              <a:latin typeface="Calibri Light"/>
              <a:ea typeface="Calibri"/>
              <a:cs typeface="Calibri"/>
            </a:endParaRPr>
          </a:p>
          <a:p>
            <a:pPr marL="342900" indent="-342900">
              <a:buFont typeface="Arial"/>
              <a:buChar char="•"/>
            </a:pPr>
            <a:endParaRPr lang="en-GB" sz="2000">
              <a:solidFill>
                <a:srgbClr val="444444"/>
              </a:solidFill>
              <a:latin typeface="Calibri Light"/>
              <a:ea typeface="Calibri"/>
              <a:cs typeface="Calibri"/>
            </a:endParaRPr>
          </a:p>
          <a:p>
            <a:endParaRPr lang="en-GB" sz="2000">
              <a:solidFill>
                <a:srgbClr val="444444"/>
              </a:solidFill>
              <a:latin typeface="Calibri Light"/>
              <a:ea typeface="Calibri"/>
              <a:cs typeface="Calibri"/>
            </a:endParaRPr>
          </a:p>
        </p:txBody>
      </p:sp>
      <p:pic>
        <p:nvPicPr>
          <p:cNvPr id="4" name="Picture 3" descr="A map of the state of south carolina&#10;&#10;Description automatically generated">
            <a:extLst>
              <a:ext uri="{FF2B5EF4-FFF2-40B4-BE49-F238E27FC236}">
                <a16:creationId xmlns:a16="http://schemas.microsoft.com/office/drawing/2014/main" id="{05097926-6102-FF27-9C78-97A64B827856}"/>
              </a:ext>
            </a:extLst>
          </p:cNvPr>
          <p:cNvPicPr>
            <a:picLocks noChangeAspect="1"/>
          </p:cNvPicPr>
          <p:nvPr/>
        </p:nvPicPr>
        <p:blipFill>
          <a:blip r:embed="rId4"/>
          <a:stretch>
            <a:fillRect/>
          </a:stretch>
        </p:blipFill>
        <p:spPr>
          <a:xfrm>
            <a:off x="6716729" y="198422"/>
            <a:ext cx="4594457" cy="6449213"/>
          </a:xfrm>
          <a:prstGeom prst="rect">
            <a:avLst/>
          </a:prstGeom>
        </p:spPr>
      </p:pic>
      <p:pic>
        <p:nvPicPr>
          <p:cNvPr id="7" name="Picture 6" descr="A screenshot of a list of numbers&#10;&#10;Description automatically generated">
            <a:extLst>
              <a:ext uri="{FF2B5EF4-FFF2-40B4-BE49-F238E27FC236}">
                <a16:creationId xmlns:a16="http://schemas.microsoft.com/office/drawing/2014/main" id="{C0AEB3B9-25FD-D660-7775-016AFC48736F}"/>
              </a:ext>
            </a:extLst>
          </p:cNvPr>
          <p:cNvPicPr>
            <a:picLocks noChangeAspect="1"/>
          </p:cNvPicPr>
          <p:nvPr/>
        </p:nvPicPr>
        <p:blipFill>
          <a:blip r:embed="rId5"/>
          <a:stretch>
            <a:fillRect/>
          </a:stretch>
        </p:blipFill>
        <p:spPr>
          <a:xfrm>
            <a:off x="408879" y="1442811"/>
            <a:ext cx="11048998" cy="4929523"/>
          </a:xfrm>
          <a:prstGeom prst="rect">
            <a:avLst/>
          </a:prstGeom>
        </p:spPr>
      </p:pic>
    </p:spTree>
    <p:extLst>
      <p:ext uri="{BB962C8B-B14F-4D97-AF65-F5344CB8AC3E}">
        <p14:creationId xmlns:p14="http://schemas.microsoft.com/office/powerpoint/2010/main" val="12122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16466" y="127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Risk perceptions and negative emotions</a:t>
            </a:r>
            <a:endParaRPr lang="en-US"/>
          </a:p>
        </p:txBody>
      </p:sp>
      <p:sp>
        <p:nvSpPr>
          <p:cNvPr id="3" name="TextBox 2">
            <a:extLst>
              <a:ext uri="{FF2B5EF4-FFF2-40B4-BE49-F238E27FC236}">
                <a16:creationId xmlns:a16="http://schemas.microsoft.com/office/drawing/2014/main" id="{642773A5-10F9-8FA0-EB03-FFB30FDD5F93}"/>
              </a:ext>
            </a:extLst>
          </p:cNvPr>
          <p:cNvSpPr txBox="1"/>
          <p:nvPr/>
        </p:nvSpPr>
        <p:spPr>
          <a:xfrm>
            <a:off x="419595" y="1333045"/>
            <a:ext cx="115081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200">
                <a:latin typeface="Calibri Light"/>
                <a:ea typeface="Calibri Light"/>
                <a:cs typeface="Calibri Light"/>
              </a:rPr>
              <a:t>Increased when the map and message represented a higher level of threat escalation.</a:t>
            </a:r>
          </a:p>
          <a:p>
            <a:pPr algn="just"/>
            <a:endParaRPr lang="en-GB" sz="2200">
              <a:latin typeface="Calibri Light"/>
              <a:ea typeface="Calibri" panose="020F0502020204030204"/>
              <a:cs typeface="Calibri" panose="020F0502020204030204"/>
            </a:endParaRPr>
          </a:p>
        </p:txBody>
      </p:sp>
      <p:pic>
        <p:nvPicPr>
          <p:cNvPr id="7" name="Picture 6" descr="Map&#10;&#10;Description automatically generated">
            <a:extLst>
              <a:ext uri="{FF2B5EF4-FFF2-40B4-BE49-F238E27FC236}">
                <a16:creationId xmlns:a16="http://schemas.microsoft.com/office/drawing/2014/main" id="{62EAFF39-53A0-BA87-6D2B-A5BB61CED953}"/>
              </a:ext>
            </a:extLst>
          </p:cNvPr>
          <p:cNvPicPr>
            <a:picLocks noChangeAspect="1"/>
          </p:cNvPicPr>
          <p:nvPr/>
        </p:nvPicPr>
        <p:blipFill>
          <a:blip r:embed="rId3"/>
          <a:stretch>
            <a:fillRect/>
          </a:stretch>
        </p:blipFill>
        <p:spPr>
          <a:xfrm>
            <a:off x="362311" y="3138728"/>
            <a:ext cx="5159174" cy="2866542"/>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DB74F7C5-6A69-1FAE-D2A4-318B0E9F1034}"/>
              </a:ext>
            </a:extLst>
          </p:cNvPr>
          <p:cNvPicPr>
            <a:picLocks noChangeAspect="1"/>
          </p:cNvPicPr>
          <p:nvPr/>
        </p:nvPicPr>
        <p:blipFill>
          <a:blip r:embed="rId4"/>
          <a:stretch>
            <a:fillRect/>
          </a:stretch>
        </p:blipFill>
        <p:spPr>
          <a:xfrm>
            <a:off x="5668702" y="2360090"/>
            <a:ext cx="5879939" cy="3661819"/>
          </a:xfrm>
          <a:prstGeom prst="rect">
            <a:avLst/>
          </a:prstGeom>
        </p:spPr>
      </p:pic>
      <p:sp>
        <p:nvSpPr>
          <p:cNvPr id="10" name="TextBox 9">
            <a:extLst>
              <a:ext uri="{FF2B5EF4-FFF2-40B4-BE49-F238E27FC236}">
                <a16:creationId xmlns:a16="http://schemas.microsoft.com/office/drawing/2014/main" id="{9AB968F6-6356-A6B8-645C-98AAA6366D25}"/>
              </a:ext>
            </a:extLst>
          </p:cNvPr>
          <p:cNvSpPr txBox="1"/>
          <p:nvPr/>
        </p:nvSpPr>
        <p:spPr>
          <a:xfrm>
            <a:off x="696685" y="2647043"/>
            <a:ext cx="449398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200" b="1">
                <a:latin typeface="Calibri Light"/>
                <a:cs typeface="Segoe UI"/>
              </a:rPr>
              <a:t>Watch and Act --&gt; Emergency Warning</a:t>
            </a:r>
            <a:endParaRPr lang="en-US" b="1">
              <a:ea typeface="Calibri"/>
              <a:cs typeface="Calibri"/>
            </a:endParaRPr>
          </a:p>
        </p:txBody>
      </p:sp>
    </p:spTree>
    <p:extLst>
      <p:ext uri="{BB962C8B-B14F-4D97-AF65-F5344CB8AC3E}">
        <p14:creationId xmlns:p14="http://schemas.microsoft.com/office/powerpoint/2010/main" val="295628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16466" y="127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Risk perceptions and negative emotions</a:t>
            </a:r>
            <a:endParaRPr lang="en-US"/>
          </a:p>
        </p:txBody>
      </p:sp>
      <p:pic>
        <p:nvPicPr>
          <p:cNvPr id="3" name="Picture 2" descr="A map with orange and brown circles&#10;&#10;Description automatically generated">
            <a:extLst>
              <a:ext uri="{FF2B5EF4-FFF2-40B4-BE49-F238E27FC236}">
                <a16:creationId xmlns:a16="http://schemas.microsoft.com/office/drawing/2014/main" id="{526FF970-0932-CF55-6224-B37A58E80D2E}"/>
              </a:ext>
            </a:extLst>
          </p:cNvPr>
          <p:cNvPicPr>
            <a:picLocks noChangeAspect="1"/>
          </p:cNvPicPr>
          <p:nvPr/>
        </p:nvPicPr>
        <p:blipFill>
          <a:blip r:embed="rId3"/>
          <a:stretch>
            <a:fillRect/>
          </a:stretch>
        </p:blipFill>
        <p:spPr>
          <a:xfrm>
            <a:off x="688020" y="1350803"/>
            <a:ext cx="10542233" cy="4844411"/>
          </a:xfrm>
          <a:prstGeom prst="rect">
            <a:avLst/>
          </a:prstGeom>
        </p:spPr>
      </p:pic>
    </p:spTree>
    <p:extLst>
      <p:ext uri="{BB962C8B-B14F-4D97-AF65-F5344CB8AC3E}">
        <p14:creationId xmlns:p14="http://schemas.microsoft.com/office/powerpoint/2010/main" val="1695358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16466" y="127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Risk perceptions and negative emotions</a:t>
            </a:r>
            <a:endParaRPr lang="en-US"/>
          </a:p>
        </p:txBody>
      </p:sp>
      <p:pic>
        <p:nvPicPr>
          <p:cNvPr id="4" name="Picture 3" descr="A screenshot of a map&#10;&#10;Description automatically generated">
            <a:extLst>
              <a:ext uri="{FF2B5EF4-FFF2-40B4-BE49-F238E27FC236}">
                <a16:creationId xmlns:a16="http://schemas.microsoft.com/office/drawing/2014/main" id="{B7C5C377-D89D-1AF5-C0F2-0A97F40B787F}"/>
              </a:ext>
            </a:extLst>
          </p:cNvPr>
          <p:cNvPicPr>
            <a:picLocks noChangeAspect="1"/>
          </p:cNvPicPr>
          <p:nvPr/>
        </p:nvPicPr>
        <p:blipFill>
          <a:blip r:embed="rId3"/>
          <a:stretch>
            <a:fillRect/>
          </a:stretch>
        </p:blipFill>
        <p:spPr>
          <a:xfrm>
            <a:off x="914852" y="1154322"/>
            <a:ext cx="10016836" cy="5412778"/>
          </a:xfrm>
          <a:prstGeom prst="rect">
            <a:avLst/>
          </a:prstGeom>
        </p:spPr>
      </p:pic>
    </p:spTree>
    <p:extLst>
      <p:ext uri="{BB962C8B-B14F-4D97-AF65-F5344CB8AC3E}">
        <p14:creationId xmlns:p14="http://schemas.microsoft.com/office/powerpoint/2010/main" val="267392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16466" y="127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Protective Action  - </a:t>
            </a:r>
            <a:r>
              <a:rPr lang="en-US" sz="3800">
                <a:solidFill>
                  <a:srgbClr val="F68220"/>
                </a:solidFill>
                <a:cs typeface="Calibri Light"/>
              </a:rPr>
              <a:t>Comprehension</a:t>
            </a:r>
            <a:endParaRPr lang="en-US">
              <a:solidFill>
                <a:srgbClr val="F68220"/>
              </a:solidFill>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B64FAE58-19DC-6D64-53A7-099F46541EB5}"/>
              </a:ext>
            </a:extLst>
          </p:cNvPr>
          <p:cNvSpPr txBox="1"/>
          <p:nvPr/>
        </p:nvSpPr>
        <p:spPr>
          <a:xfrm>
            <a:off x="415158" y="1453056"/>
            <a:ext cx="113616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Calibri Light"/>
                <a:ea typeface="Calibri Light"/>
                <a:cs typeface="Calibri Light"/>
              </a:rPr>
              <a:t>What do you think this is prompting you do to?</a:t>
            </a:r>
          </a:p>
        </p:txBody>
      </p:sp>
      <p:pic>
        <p:nvPicPr>
          <p:cNvPr id="5" name="Picture 4" descr="A white paper with black text&#10;&#10;Description automatically generated">
            <a:extLst>
              <a:ext uri="{FF2B5EF4-FFF2-40B4-BE49-F238E27FC236}">
                <a16:creationId xmlns:a16="http://schemas.microsoft.com/office/drawing/2014/main" id="{DA83E2B2-6ACE-8E20-88AB-7FDC19922BC0}"/>
              </a:ext>
            </a:extLst>
          </p:cNvPr>
          <p:cNvPicPr>
            <a:picLocks noChangeAspect="1"/>
          </p:cNvPicPr>
          <p:nvPr/>
        </p:nvPicPr>
        <p:blipFill>
          <a:blip r:embed="rId3"/>
          <a:stretch>
            <a:fillRect/>
          </a:stretch>
        </p:blipFill>
        <p:spPr>
          <a:xfrm>
            <a:off x="1224643" y="1793636"/>
            <a:ext cx="9742714" cy="4613300"/>
          </a:xfrm>
          <a:prstGeom prst="rect">
            <a:avLst/>
          </a:prstGeom>
        </p:spPr>
      </p:pic>
    </p:spTree>
    <p:extLst>
      <p:ext uri="{BB962C8B-B14F-4D97-AF65-F5344CB8AC3E}">
        <p14:creationId xmlns:p14="http://schemas.microsoft.com/office/powerpoint/2010/main" val="46744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16466" y="127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Protective Action  - </a:t>
            </a:r>
            <a:r>
              <a:rPr lang="en-US" sz="3800">
                <a:solidFill>
                  <a:srgbClr val="E82C2A"/>
                </a:solidFill>
                <a:cs typeface="Calibri Light"/>
              </a:rPr>
              <a:t>Intentions </a:t>
            </a:r>
            <a:endParaRPr lang="en-US">
              <a:solidFill>
                <a:srgbClr val="E82C2A"/>
              </a:solidFill>
              <a:ea typeface="Calibri Light" panose="020F0302020204030204"/>
              <a:cs typeface="Calibri Light" panose="020F0302020204030204"/>
            </a:endParaRPr>
          </a:p>
        </p:txBody>
      </p:sp>
      <p:pic>
        <p:nvPicPr>
          <p:cNvPr id="7" name="Picture 6" descr="A list of information on a white surface&#10;&#10;Description automatically generated">
            <a:extLst>
              <a:ext uri="{FF2B5EF4-FFF2-40B4-BE49-F238E27FC236}">
                <a16:creationId xmlns:a16="http://schemas.microsoft.com/office/drawing/2014/main" id="{B6D638DC-1144-B839-6BB7-6440B5925B13}"/>
              </a:ext>
            </a:extLst>
          </p:cNvPr>
          <p:cNvPicPr>
            <a:picLocks noChangeAspect="1"/>
          </p:cNvPicPr>
          <p:nvPr/>
        </p:nvPicPr>
        <p:blipFill>
          <a:blip r:embed="rId3"/>
          <a:stretch>
            <a:fillRect/>
          </a:stretch>
        </p:blipFill>
        <p:spPr>
          <a:xfrm>
            <a:off x="144683" y="1460812"/>
            <a:ext cx="11603620" cy="4235390"/>
          </a:xfrm>
          <a:prstGeom prst="rect">
            <a:avLst/>
          </a:prstGeom>
        </p:spPr>
      </p:pic>
      <p:sp>
        <p:nvSpPr>
          <p:cNvPr id="8" name="Rectangle 7">
            <a:extLst>
              <a:ext uri="{FF2B5EF4-FFF2-40B4-BE49-F238E27FC236}">
                <a16:creationId xmlns:a16="http://schemas.microsoft.com/office/drawing/2014/main" id="{60F198BD-184C-3542-AF9F-159ED533B81B}"/>
              </a:ext>
            </a:extLst>
          </p:cNvPr>
          <p:cNvSpPr/>
          <p:nvPr/>
        </p:nvSpPr>
        <p:spPr>
          <a:xfrm>
            <a:off x="308428" y="2177142"/>
            <a:ext cx="108857" cy="1814285"/>
          </a:xfrm>
          <a:prstGeom prst="rect">
            <a:avLst/>
          </a:prstGeom>
          <a:solidFill>
            <a:srgbClr val="E82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253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16466" y="1274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Protective Action  - </a:t>
            </a:r>
            <a:r>
              <a:rPr lang="en-US" sz="3800">
                <a:solidFill>
                  <a:srgbClr val="E82C2A"/>
                </a:solidFill>
                <a:cs typeface="Calibri Light"/>
              </a:rPr>
              <a:t>Intentions </a:t>
            </a:r>
            <a:endParaRPr lang="en-US">
              <a:solidFill>
                <a:srgbClr val="E82C2A"/>
              </a:solidFill>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B64FAE58-19DC-6D64-53A7-099F46541EB5}"/>
              </a:ext>
            </a:extLst>
          </p:cNvPr>
          <p:cNvSpPr txBox="1"/>
          <p:nvPr/>
        </p:nvSpPr>
        <p:spPr>
          <a:xfrm>
            <a:off x="1804120" y="1453056"/>
            <a:ext cx="997272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400">
                <a:latin typeface="Calibri Light"/>
                <a:ea typeface="+mn-lt"/>
                <a:cs typeface="+mn-lt"/>
              </a:rPr>
              <a:t>a general instruction, e.g., stay informed by emergency services agencies, which was not explicitly mentioned but largely </a:t>
            </a:r>
            <a:r>
              <a:rPr lang="en-GB" sz="2400" b="1">
                <a:solidFill>
                  <a:srgbClr val="00AB4F"/>
                </a:solidFill>
                <a:latin typeface="Calibri Light"/>
                <a:ea typeface="+mn-lt"/>
                <a:cs typeface="+mn-lt"/>
              </a:rPr>
              <a:t>implied </a:t>
            </a:r>
            <a:r>
              <a:rPr lang="en-GB" sz="2400">
                <a:latin typeface="Calibri Light"/>
                <a:ea typeface="+mn-lt"/>
                <a:cs typeface="+mn-lt"/>
              </a:rPr>
              <a:t>by the map and associated warning message; </a:t>
            </a:r>
            <a:endParaRPr lang="en-US" sz="2400">
              <a:latin typeface="Calibri Light"/>
              <a:ea typeface="+mn-lt"/>
              <a:cs typeface="+mn-lt"/>
            </a:endParaRPr>
          </a:p>
          <a:p>
            <a:pPr marL="457200" indent="-457200">
              <a:buAutoNum type="arabicPeriod"/>
            </a:pPr>
            <a:endParaRPr lang="en-GB" sz="2400">
              <a:latin typeface="Calibri Light"/>
              <a:ea typeface="+mn-lt"/>
              <a:cs typeface="+mn-lt"/>
            </a:endParaRPr>
          </a:p>
          <a:p>
            <a:pPr marL="457200" indent="-457200">
              <a:buAutoNum type="arabicPeriod"/>
            </a:pPr>
            <a:r>
              <a:rPr lang="en-GB" sz="2400">
                <a:latin typeface="Calibri Light"/>
                <a:ea typeface="+mn-lt"/>
                <a:cs typeface="+mn-lt"/>
              </a:rPr>
              <a:t>a specific action that was not explicitly mentioned but </a:t>
            </a:r>
            <a:r>
              <a:rPr lang="en-GB" sz="2400" b="1">
                <a:solidFill>
                  <a:srgbClr val="00AB4F"/>
                </a:solidFill>
                <a:latin typeface="Calibri Light"/>
                <a:ea typeface="+mn-lt"/>
                <a:cs typeface="+mn-lt"/>
              </a:rPr>
              <a:t>would still help</a:t>
            </a:r>
            <a:r>
              <a:rPr lang="en-GB" sz="2400" b="1">
                <a:latin typeface="Calibri Light"/>
                <a:ea typeface="+mn-lt"/>
                <a:cs typeface="+mn-lt"/>
              </a:rPr>
              <a:t> </a:t>
            </a:r>
            <a:r>
              <a:rPr lang="en-GB" sz="2400">
                <a:latin typeface="Calibri Light"/>
                <a:ea typeface="+mn-lt"/>
                <a:cs typeface="+mn-lt"/>
              </a:rPr>
              <a:t>protect the lives and property of the affected individual; or </a:t>
            </a:r>
            <a:endParaRPr lang="en-US" sz="2400">
              <a:latin typeface="Calibri Light"/>
              <a:ea typeface="+mn-lt"/>
              <a:cs typeface="+mn-lt"/>
            </a:endParaRPr>
          </a:p>
          <a:p>
            <a:pPr marL="457200" indent="-457200">
              <a:buAutoNum type="arabicPeriod"/>
            </a:pPr>
            <a:endParaRPr lang="en-GB" sz="2400">
              <a:latin typeface="Calibri Light"/>
              <a:ea typeface="+mn-lt"/>
              <a:cs typeface="+mn-lt"/>
            </a:endParaRPr>
          </a:p>
          <a:p>
            <a:pPr marL="457200" indent="-457200">
              <a:buAutoNum type="arabicPeriod"/>
            </a:pPr>
            <a:r>
              <a:rPr lang="en-GB" sz="2400">
                <a:latin typeface="Calibri Light"/>
                <a:ea typeface="+mn-lt"/>
                <a:cs typeface="+mn-lt"/>
              </a:rPr>
              <a:t>a specific action that was not explicitly mentioned in the map and or associated warning message and where following that action could potentially put the individual (or their property) </a:t>
            </a:r>
            <a:r>
              <a:rPr lang="en-GB" sz="2400" b="1">
                <a:solidFill>
                  <a:srgbClr val="FF0000"/>
                </a:solidFill>
                <a:latin typeface="Calibri Light"/>
                <a:ea typeface="+mn-lt"/>
                <a:cs typeface="+mn-lt"/>
              </a:rPr>
              <a:t>at risk </a:t>
            </a:r>
            <a:r>
              <a:rPr lang="en-GB" sz="2400">
                <a:latin typeface="Calibri Light"/>
                <a:ea typeface="+mn-lt"/>
                <a:cs typeface="+mn-lt"/>
              </a:rPr>
              <a:t>(e.g., waiting for a firefighter to tell them to evacuate, waiting for police to knock on the door). </a:t>
            </a:r>
            <a:endParaRPr lang="en-US" sz="2400">
              <a:latin typeface="Calibri Light"/>
              <a:ea typeface="Calibri"/>
              <a:cs typeface="Calibri"/>
            </a:endParaRPr>
          </a:p>
        </p:txBody>
      </p:sp>
      <p:pic>
        <p:nvPicPr>
          <p:cNvPr id="4" name="Graphic 3" descr="Badge Tick outline">
            <a:extLst>
              <a:ext uri="{FF2B5EF4-FFF2-40B4-BE49-F238E27FC236}">
                <a16:creationId xmlns:a16="http://schemas.microsoft.com/office/drawing/2014/main" id="{FD0CE869-2CD5-7194-D108-F94A92321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547" y="1457446"/>
            <a:ext cx="914400" cy="914400"/>
          </a:xfrm>
          <a:prstGeom prst="rect">
            <a:avLst/>
          </a:prstGeom>
        </p:spPr>
      </p:pic>
      <p:pic>
        <p:nvPicPr>
          <p:cNvPr id="5" name="Graphic 4" descr="Badge Tick outline">
            <a:extLst>
              <a:ext uri="{FF2B5EF4-FFF2-40B4-BE49-F238E27FC236}">
                <a16:creationId xmlns:a16="http://schemas.microsoft.com/office/drawing/2014/main" id="{63F5DA56-54A4-E54B-B24D-A6DA95B31C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546" y="2614914"/>
            <a:ext cx="914400" cy="914400"/>
          </a:xfrm>
          <a:prstGeom prst="rect">
            <a:avLst/>
          </a:prstGeom>
        </p:spPr>
      </p:pic>
      <p:pic>
        <p:nvPicPr>
          <p:cNvPr id="6" name="Graphic 5" descr="Badge Cross outline">
            <a:extLst>
              <a:ext uri="{FF2B5EF4-FFF2-40B4-BE49-F238E27FC236}">
                <a16:creationId xmlns:a16="http://schemas.microsoft.com/office/drawing/2014/main" id="{B155E929-E663-9D10-F40C-BDF7D61E6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547" y="3859192"/>
            <a:ext cx="914400" cy="914400"/>
          </a:xfrm>
          <a:prstGeom prst="rect">
            <a:avLst/>
          </a:prstGeom>
        </p:spPr>
      </p:pic>
    </p:spTree>
    <p:extLst>
      <p:ext uri="{BB962C8B-B14F-4D97-AF65-F5344CB8AC3E}">
        <p14:creationId xmlns:p14="http://schemas.microsoft.com/office/powerpoint/2010/main" val="248552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4537363" y="240434"/>
            <a:ext cx="7252855" cy="1332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800">
                <a:solidFill>
                  <a:srgbClr val="0070C0"/>
                </a:solidFill>
                <a:ea typeface="Calibri Light"/>
                <a:cs typeface="Calibri Light"/>
              </a:rPr>
              <a:t>Fire spread prediction map</a:t>
            </a:r>
            <a:endParaRPr lang="en-US"/>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549166" y="1685891"/>
            <a:ext cx="11240226" cy="43644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endParaRPr lang="en-GB" sz="2200">
              <a:solidFill>
                <a:srgbClr val="000000"/>
              </a:solidFill>
              <a:latin typeface="Calibri Light"/>
              <a:ea typeface="Verdana"/>
              <a:cs typeface="Calibri"/>
            </a:endParaRPr>
          </a:p>
        </p:txBody>
      </p:sp>
      <p:sp>
        <p:nvSpPr>
          <p:cNvPr id="8" name="TextBox 7">
            <a:extLst>
              <a:ext uri="{FF2B5EF4-FFF2-40B4-BE49-F238E27FC236}">
                <a16:creationId xmlns:a16="http://schemas.microsoft.com/office/drawing/2014/main" id="{2637EBF8-2B8D-45DC-37AB-2B66CC6C3EFC}"/>
              </a:ext>
            </a:extLst>
          </p:cNvPr>
          <p:cNvSpPr txBox="1"/>
          <p:nvPr/>
        </p:nvSpPr>
        <p:spPr>
          <a:xfrm>
            <a:off x="4778665" y="2089562"/>
            <a:ext cx="725978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GB" sz="2800">
                <a:solidFill>
                  <a:srgbClr val="444444"/>
                </a:solidFill>
                <a:latin typeface="Calibri Light"/>
                <a:ea typeface="Calibri"/>
                <a:cs typeface="Calibri"/>
              </a:rPr>
              <a:t>Follow emergency services instructions</a:t>
            </a:r>
            <a:r>
              <a:rPr lang="en-US" sz="2800">
                <a:solidFill>
                  <a:srgbClr val="444444"/>
                </a:solidFill>
                <a:latin typeface="Calibri Light"/>
                <a:ea typeface="Calibri"/>
                <a:cs typeface="Calibri"/>
              </a:rPr>
              <a:t>​</a:t>
            </a:r>
            <a:endParaRPr lang="en-US" sz="2800">
              <a:latin typeface="Calibri Light"/>
              <a:ea typeface="Calibri Light"/>
              <a:cs typeface="Calibri Light"/>
            </a:endParaRPr>
          </a:p>
          <a:p>
            <a:pPr marL="285750" indent="-285750" algn="just">
              <a:buFont typeface="Arial"/>
              <a:buChar char="•"/>
            </a:pPr>
            <a:r>
              <a:rPr lang="en-GB" sz="2800">
                <a:solidFill>
                  <a:srgbClr val="444444"/>
                </a:solidFill>
                <a:latin typeface="Calibri Light"/>
                <a:ea typeface="Calibri"/>
                <a:cs typeface="Calibri"/>
              </a:rPr>
              <a:t>Prepare valuables, medication, pets, and other significant belongings close by to be ready to leave</a:t>
            </a:r>
            <a:r>
              <a:rPr lang="en-AU" sz="2800">
                <a:solidFill>
                  <a:srgbClr val="444444"/>
                </a:solidFill>
                <a:latin typeface="Calibri Light"/>
                <a:ea typeface="Calibri"/>
                <a:cs typeface="Calibri"/>
              </a:rPr>
              <a:t>​</a:t>
            </a:r>
          </a:p>
          <a:p>
            <a:pPr marL="285750" indent="-285750" algn="just">
              <a:buFont typeface="Arial"/>
              <a:buChar char="•"/>
            </a:pPr>
            <a:r>
              <a:rPr lang="en-GB" sz="2800">
                <a:solidFill>
                  <a:srgbClr val="444444"/>
                </a:solidFill>
                <a:latin typeface="Calibri Light"/>
                <a:ea typeface="Calibri"/>
                <a:cs typeface="Calibri"/>
              </a:rPr>
              <a:t>Start to evacuate my property and my family if instructed to do so</a:t>
            </a:r>
            <a:r>
              <a:rPr lang="en-AU" sz="2800">
                <a:solidFill>
                  <a:srgbClr val="444444"/>
                </a:solidFill>
                <a:latin typeface="Calibri Light"/>
                <a:ea typeface="Calibri"/>
                <a:cs typeface="Calibri"/>
              </a:rPr>
              <a:t>​</a:t>
            </a:r>
          </a:p>
          <a:p>
            <a:pPr marL="285750" indent="-285750">
              <a:buFont typeface="Arial"/>
              <a:buChar char="•"/>
            </a:pPr>
            <a:r>
              <a:rPr lang="en-AU" sz="2800">
                <a:solidFill>
                  <a:srgbClr val="444444"/>
                </a:solidFill>
                <a:latin typeface="Calibri Light"/>
                <a:ea typeface="Calibri"/>
                <a:cs typeface="Calibri"/>
              </a:rPr>
              <a:t>​</a:t>
            </a:r>
            <a:r>
              <a:rPr lang="en-AU" sz="2800" i="1">
                <a:solidFill>
                  <a:srgbClr val="444444"/>
                </a:solidFill>
                <a:latin typeface="Calibri Light"/>
                <a:ea typeface="Calibri"/>
                <a:cs typeface="Calibri"/>
              </a:rPr>
              <a:t>variations on 'stay informed'</a:t>
            </a:r>
          </a:p>
        </p:txBody>
      </p:sp>
      <p:pic>
        <p:nvPicPr>
          <p:cNvPr id="7" name="Picture 6" descr="A map of the state of south carolina&#10;&#10;Description automatically generated">
            <a:extLst>
              <a:ext uri="{FF2B5EF4-FFF2-40B4-BE49-F238E27FC236}">
                <a16:creationId xmlns:a16="http://schemas.microsoft.com/office/drawing/2014/main" id="{AD9A4C9A-0FF6-B6AC-4306-B775F207368E}"/>
              </a:ext>
            </a:extLst>
          </p:cNvPr>
          <p:cNvPicPr>
            <a:picLocks noChangeAspect="1"/>
          </p:cNvPicPr>
          <p:nvPr/>
        </p:nvPicPr>
        <p:blipFill>
          <a:blip r:embed="rId3"/>
          <a:stretch>
            <a:fillRect/>
          </a:stretch>
        </p:blipFill>
        <p:spPr>
          <a:xfrm>
            <a:off x="-158266" y="-1149"/>
            <a:ext cx="4868552" cy="6877292"/>
          </a:xfrm>
          <a:prstGeom prst="rect">
            <a:avLst/>
          </a:prstGeom>
        </p:spPr>
      </p:pic>
    </p:spTree>
    <p:extLst>
      <p:ext uri="{BB962C8B-B14F-4D97-AF65-F5344CB8AC3E}">
        <p14:creationId xmlns:p14="http://schemas.microsoft.com/office/powerpoint/2010/main" val="1195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 descr="Weather and emergency management: behind the scenes at Victoria’s State ..."/>
          <p:cNvPicPr preferRelativeResize="0"/>
          <p:nvPr/>
        </p:nvPicPr>
        <p:blipFill rotWithShape="1">
          <a:blip r:embed="rId3">
            <a:alphaModFix/>
          </a:blip>
          <a:srcRect t="-1" r="41754" b="-1733"/>
          <a:stretch/>
        </p:blipFill>
        <p:spPr>
          <a:xfrm>
            <a:off x="4530436" y="24063"/>
            <a:ext cx="7661564" cy="6966284"/>
          </a:xfrm>
          <a:prstGeom prst="rect">
            <a:avLst/>
          </a:prstGeom>
          <a:noFill/>
          <a:ln>
            <a:noFill/>
          </a:ln>
        </p:spPr>
      </p:pic>
      <p:pic>
        <p:nvPicPr>
          <p:cNvPr id="180" name="Google Shape;180;p2" descr="A picture containing background pattern&#10;&#10;Description automatically generated"/>
          <p:cNvPicPr preferRelativeResize="0"/>
          <p:nvPr/>
        </p:nvPicPr>
        <p:blipFill rotWithShape="1">
          <a:blip r:embed="rId4">
            <a:alphaModFix/>
          </a:blip>
          <a:srcRect l="-1" r="42532"/>
          <a:stretch/>
        </p:blipFill>
        <p:spPr>
          <a:xfrm rot="10800000">
            <a:off x="-297585" y="6531"/>
            <a:ext cx="8765558" cy="6858000"/>
          </a:xfrm>
          <a:prstGeom prst="rect">
            <a:avLst/>
          </a:prstGeom>
          <a:noFill/>
          <a:ln>
            <a:noFill/>
          </a:ln>
        </p:spPr>
      </p:pic>
      <p:pic>
        <p:nvPicPr>
          <p:cNvPr id="181" name="Google Shape;181;p2" descr="Shape&#10;&#10;Description automatically generated with medium confidence"/>
          <p:cNvPicPr preferRelativeResize="0"/>
          <p:nvPr/>
        </p:nvPicPr>
        <p:blipFill rotWithShape="1">
          <a:blip r:embed="rId5">
            <a:alphaModFix/>
          </a:blip>
          <a:srcRect/>
          <a:stretch/>
        </p:blipFill>
        <p:spPr>
          <a:xfrm>
            <a:off x="11514860" y="6237287"/>
            <a:ext cx="677140" cy="620712"/>
          </a:xfrm>
          <a:prstGeom prst="rect">
            <a:avLst/>
          </a:prstGeom>
          <a:noFill/>
          <a:ln>
            <a:noFill/>
          </a:ln>
        </p:spPr>
      </p:pic>
      <p:sp>
        <p:nvSpPr>
          <p:cNvPr id="182" name="Google Shape;182;p2"/>
          <p:cNvSpPr txBox="1"/>
          <p:nvPr/>
        </p:nvSpPr>
        <p:spPr>
          <a:xfrm>
            <a:off x="667456" y="2228005"/>
            <a:ext cx="5864717" cy="3231654"/>
          </a:xfrm>
          <a:prstGeom prst="rect">
            <a:avLst/>
          </a:prstGeom>
          <a:noFill/>
          <a:ln>
            <a:noFill/>
          </a:ln>
        </p:spPr>
        <p:txBody>
          <a:bodyPr spcFirstLastPara="1" wrap="square" lIns="0" tIns="0" rIns="0" bIns="0" anchor="b"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AU" sz="3000" b="0" i="0" u="none" strike="noStrike" cap="none">
                <a:solidFill>
                  <a:schemeClr val="dk1"/>
                </a:solidFill>
                <a:latin typeface="+mj-lt"/>
                <a:ea typeface="Century Gothic"/>
                <a:cs typeface="Century Gothic"/>
                <a:sym typeface="Century Gothic"/>
              </a:rPr>
              <a:t>to use empirical evidence and collaborative processes to contribute to a national approach to the future use of public-facing predictive fire spread </a:t>
            </a:r>
            <a:r>
              <a:rPr lang="en-AU" sz="3000" b="0" i="0" u="none" strike="noStrike" cap="none">
                <a:solidFill>
                  <a:schemeClr val="dk1"/>
                </a:solidFill>
                <a:latin typeface="+mj-lt"/>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products </a:t>
            </a:r>
            <a:r>
              <a:rPr lang="en-AU" sz="3000" b="0" i="0" u="none" strike="noStrike" cap="none">
                <a:solidFill>
                  <a:schemeClr val="dk1"/>
                </a:solidFill>
                <a:latin typeface="+mj-lt"/>
                <a:ea typeface="Century Gothic"/>
                <a:cs typeface="Century Gothic"/>
                <a:sym typeface="Century Gothic"/>
              </a:rPr>
              <a:t>during an emergency</a:t>
            </a:r>
            <a:r>
              <a:rPr lang="en-AU" sz="3000" b="0" i="0" u="none" strike="noStrike" cap="none">
                <a:solidFill>
                  <a:schemeClr val="dk1"/>
                </a:solidFill>
                <a:latin typeface="+mj-lt"/>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r>
              <a:rPr lang="en-AU" sz="3000" b="0" i="0" u="none" strike="noStrike" cap="none">
                <a:solidFill>
                  <a:schemeClr val="dk1"/>
                </a:solidFill>
                <a:latin typeface="+mj-lt"/>
                <a:ea typeface="Century Gothic"/>
                <a:cs typeface="Century Gothic"/>
                <a:sym typeface="Century Gothic"/>
              </a:rPr>
              <a:t> </a:t>
            </a:r>
            <a:endParaRPr sz="3000" b="0" i="0" u="none" strike="noStrike" cap="none">
              <a:solidFill>
                <a:srgbClr val="000000"/>
              </a:solidFill>
              <a:latin typeface="+mj-lt"/>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3000" b="0" i="0" u="none" strike="noStrike" cap="none">
              <a:solidFill>
                <a:schemeClr val="dk1"/>
              </a:solidFill>
              <a:latin typeface="+mj-lt"/>
              <a:ea typeface="Century Gothic"/>
              <a:cs typeface="Century Gothic"/>
              <a:sym typeface="Century Gothic"/>
            </a:endParaRPr>
          </a:p>
        </p:txBody>
      </p:sp>
      <p:sp>
        <p:nvSpPr>
          <p:cNvPr id="183" name="Google Shape;183;p2"/>
          <p:cNvSpPr txBox="1"/>
          <p:nvPr/>
        </p:nvSpPr>
        <p:spPr>
          <a:xfrm>
            <a:off x="581818" y="834576"/>
            <a:ext cx="4716463" cy="1696454"/>
          </a:xfrm>
          <a:prstGeom prst="rect">
            <a:avLst/>
          </a:prstGeom>
          <a:noFill/>
          <a:ln>
            <a:noFill/>
          </a:ln>
        </p:spPr>
        <p:txBody>
          <a:bodyPr spcFirstLastPara="1" wrap="square" lIns="0" tIns="0" rIns="0" bIns="0" anchor="t" anchorCtr="0">
            <a:normAutofit/>
          </a:bodyPr>
          <a:lstStyle/>
          <a:p>
            <a:pPr marL="0" marR="0" lvl="0" indent="0" algn="l" rtl="0">
              <a:lnSpc>
                <a:spcPct val="91666"/>
              </a:lnSpc>
              <a:spcBef>
                <a:spcPts val="0"/>
              </a:spcBef>
              <a:spcAft>
                <a:spcPts val="0"/>
              </a:spcAft>
              <a:buClr>
                <a:srgbClr val="00549A"/>
              </a:buClr>
              <a:buSzPts val="4800"/>
              <a:buFont typeface="Noto Sans Symbols"/>
              <a:buNone/>
            </a:pPr>
            <a:endParaRPr sz="1400" b="0" i="0" u="none" strike="noStrike" cap="none">
              <a:solidFill>
                <a:srgbClr val="000000"/>
              </a:solidFill>
              <a:latin typeface="Arial"/>
              <a:ea typeface="Arial"/>
              <a:cs typeface="Arial"/>
              <a:sym typeface="Arial"/>
            </a:endParaRPr>
          </a:p>
          <a:p>
            <a:pPr marL="0" marR="0" lvl="0" indent="0" algn="l" rtl="0">
              <a:lnSpc>
                <a:spcPct val="91666"/>
              </a:lnSpc>
              <a:spcBef>
                <a:spcPts val="1200"/>
              </a:spcBef>
              <a:spcAft>
                <a:spcPts val="0"/>
              </a:spcAft>
              <a:buClr>
                <a:srgbClr val="00B0F0"/>
              </a:buClr>
              <a:buSzPts val="4800"/>
              <a:buFont typeface="Noto Sans Symbols"/>
              <a:buNone/>
            </a:pPr>
            <a:endParaRPr sz="4800" b="0" i="0" u="none" strike="noStrike" cap="none">
              <a:solidFill>
                <a:srgbClr val="0072CE"/>
              </a:solidFill>
              <a:latin typeface="Calibri"/>
              <a:ea typeface="Calibri"/>
              <a:cs typeface="Calibri"/>
              <a:sym typeface="Calibri"/>
            </a:endParaRPr>
          </a:p>
        </p:txBody>
      </p:sp>
      <p:sp>
        <p:nvSpPr>
          <p:cNvPr id="184" name="Google Shape;184;p2"/>
          <p:cNvSpPr txBox="1"/>
          <p:nvPr/>
        </p:nvSpPr>
        <p:spPr>
          <a:xfrm>
            <a:off x="667456" y="834576"/>
            <a:ext cx="4572376" cy="1696454"/>
          </a:xfrm>
          <a:prstGeom prst="rect">
            <a:avLst/>
          </a:prstGeom>
          <a:noFill/>
          <a:ln>
            <a:noFill/>
          </a:ln>
        </p:spPr>
        <p:txBody>
          <a:bodyPr spcFirstLastPara="1" wrap="square" lIns="0" tIns="0" rIns="0" bIns="0" anchor="t" anchorCtr="0">
            <a:normAutofit/>
          </a:bodyPr>
          <a:lstStyle/>
          <a:p>
            <a:pPr marL="0" marR="0" lvl="0" indent="0" algn="l" rtl="0">
              <a:lnSpc>
                <a:spcPct val="91666"/>
              </a:lnSpc>
              <a:spcBef>
                <a:spcPts val="0"/>
              </a:spcBef>
              <a:spcAft>
                <a:spcPts val="0"/>
              </a:spcAft>
              <a:buClr>
                <a:srgbClr val="00549A"/>
              </a:buClr>
              <a:buSzPts val="4800"/>
              <a:buFont typeface="Noto Sans Symbols"/>
              <a:buNone/>
            </a:pPr>
            <a:r>
              <a:rPr lang="en-AU" sz="4800" b="0" i="0" u="none" strike="noStrike" cap="none">
                <a:solidFill>
                  <a:srgbClr val="0072CE"/>
                </a:solidFill>
                <a:latin typeface="+mj-lt"/>
                <a:ea typeface="Century Gothic"/>
                <a:cs typeface="Century Gothic"/>
                <a:sym typeface="Century Gothic"/>
              </a:rPr>
              <a:t>Project Aims</a:t>
            </a:r>
            <a:endParaRPr sz="1400" b="0" i="0" u="none" strike="noStrike" cap="none">
              <a:solidFill>
                <a:srgbClr val="0072CE"/>
              </a:solidFill>
              <a:latin typeface="+mj-lt"/>
              <a:ea typeface="Century Gothic"/>
              <a:cs typeface="Century Gothic"/>
              <a:sym typeface="Century Gothic"/>
            </a:endParaRPr>
          </a:p>
          <a:p>
            <a:pPr marL="0" marR="0" lvl="0" indent="0" algn="l" rtl="0">
              <a:lnSpc>
                <a:spcPct val="91666"/>
              </a:lnSpc>
              <a:spcBef>
                <a:spcPts val="1200"/>
              </a:spcBef>
              <a:spcAft>
                <a:spcPts val="0"/>
              </a:spcAft>
              <a:buClr>
                <a:srgbClr val="00B0F0"/>
              </a:buClr>
              <a:buSzPts val="4800"/>
              <a:buFont typeface="Noto Sans Symbols"/>
              <a:buNone/>
            </a:pPr>
            <a:endParaRPr sz="4800" b="0" i="0" u="none" strike="noStrike" cap="none">
              <a:solidFill>
                <a:srgbClr val="0072CE"/>
              </a:solidFill>
              <a:latin typeface="+mj-lt"/>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Common feedback for all incident maps </a:t>
            </a:r>
            <a:endParaRPr lang="en-US"/>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549166" y="1685891"/>
            <a:ext cx="11240226" cy="43644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GB" sz="2200" i="1">
                <a:solidFill>
                  <a:srgbClr val="000000"/>
                </a:solidFill>
                <a:latin typeface="Calibri Light"/>
                <a:ea typeface="Verdana"/>
                <a:cs typeface="+mn-lt"/>
              </a:rPr>
              <a:t>Directionality of hazard:</a:t>
            </a:r>
            <a:r>
              <a:rPr lang="en-GB" sz="2200">
                <a:solidFill>
                  <a:srgbClr val="000000"/>
                </a:solidFill>
                <a:latin typeface="Calibri Light"/>
                <a:ea typeface="Verdana"/>
                <a:cs typeface="+mn-lt"/>
              </a:rPr>
              <a:t> use arrows showing directionality of the bushfire spread.</a:t>
            </a:r>
          </a:p>
          <a:p>
            <a:pPr>
              <a:buFont typeface="Arial"/>
            </a:pPr>
            <a:r>
              <a:rPr lang="en-GB" sz="2200" i="1">
                <a:solidFill>
                  <a:srgbClr val="000000"/>
                </a:solidFill>
                <a:latin typeface="Calibri Light"/>
                <a:ea typeface="Verdana"/>
                <a:cs typeface="+mn-lt"/>
              </a:rPr>
              <a:t>Legend</a:t>
            </a:r>
            <a:r>
              <a:rPr lang="en-GB" sz="2200">
                <a:solidFill>
                  <a:srgbClr val="000000"/>
                </a:solidFill>
                <a:latin typeface="Calibri Light"/>
                <a:ea typeface="Verdana"/>
                <a:cs typeface="+mn-lt"/>
              </a:rPr>
              <a:t>: use a legend or key to help interpret the information presented on the map.</a:t>
            </a:r>
            <a:endParaRPr lang="en-GB" sz="2200">
              <a:solidFill>
                <a:srgbClr val="000000"/>
              </a:solidFill>
              <a:latin typeface="Calibri Light"/>
              <a:ea typeface="Verdana"/>
              <a:cs typeface="Calibri"/>
            </a:endParaRPr>
          </a:p>
          <a:p>
            <a:pPr>
              <a:buFont typeface="Arial"/>
            </a:pPr>
            <a:r>
              <a:rPr lang="en-GB" sz="2200" i="1">
                <a:solidFill>
                  <a:srgbClr val="000000"/>
                </a:solidFill>
                <a:latin typeface="Calibri Light"/>
                <a:ea typeface="Verdana"/>
                <a:cs typeface="+mn-lt"/>
              </a:rPr>
              <a:t>Timing</a:t>
            </a:r>
            <a:r>
              <a:rPr lang="en-GB" sz="2200">
                <a:solidFill>
                  <a:srgbClr val="000000"/>
                </a:solidFill>
                <a:latin typeface="Calibri Light"/>
                <a:ea typeface="Verdana"/>
                <a:cs typeface="+mn-lt"/>
              </a:rPr>
              <a:t>: indicate when the map was developed and for how long it is valid; time estimates on how fast it is tracking.</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Landmarks</a:t>
            </a:r>
            <a:r>
              <a:rPr lang="en-GB" sz="2200">
                <a:solidFill>
                  <a:srgbClr val="000000"/>
                </a:solidFill>
                <a:latin typeface="Calibri Light"/>
                <a:ea typeface="Verdana"/>
                <a:cs typeface="+mn-lt"/>
              </a:rPr>
              <a:t>: show on the map key landmarks, including evacuation centres, to help people locate themselves on the map.</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Routes</a:t>
            </a:r>
            <a:r>
              <a:rPr lang="en-GB" sz="2200">
                <a:solidFill>
                  <a:srgbClr val="000000"/>
                </a:solidFill>
                <a:latin typeface="Calibri Light"/>
                <a:ea typeface="Verdana"/>
                <a:cs typeface="+mn-lt"/>
              </a:rPr>
              <a:t>: show clear routes out to help people navigate their evacuation.</a:t>
            </a:r>
            <a:endParaRPr lang="en-GB" sz="2200">
              <a:solidFill>
                <a:srgbClr val="000000"/>
              </a:solidFill>
              <a:latin typeface="Calibri Light"/>
              <a:ea typeface="Verdana"/>
              <a:cs typeface="Calibri"/>
            </a:endParaRPr>
          </a:p>
          <a:p>
            <a:pPr>
              <a:buFont typeface="Arial"/>
            </a:pPr>
            <a:r>
              <a:rPr lang="en-GB" sz="2200" i="1">
                <a:solidFill>
                  <a:srgbClr val="000000"/>
                </a:solidFill>
                <a:latin typeface="Calibri Light"/>
                <a:ea typeface="Verdana"/>
                <a:cs typeface="+mn-lt"/>
              </a:rPr>
              <a:t>Interactive</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capabilities</a:t>
            </a:r>
            <a:r>
              <a:rPr lang="en-GB" sz="2200">
                <a:solidFill>
                  <a:srgbClr val="000000"/>
                </a:solidFill>
                <a:latin typeface="Calibri Light"/>
                <a:ea typeface="Verdana"/>
                <a:cs typeface="+mn-lt"/>
              </a:rPr>
              <a:t>: provide the ability to engage with the map directly, i.e., zoom functionality.</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Sizing</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and</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legibility</a:t>
            </a:r>
            <a:r>
              <a:rPr lang="en-GB" sz="2200">
                <a:solidFill>
                  <a:srgbClr val="000000"/>
                </a:solidFill>
                <a:latin typeface="Calibri Light"/>
                <a:ea typeface="Verdana"/>
                <a:cs typeface="+mn-lt"/>
              </a:rPr>
              <a:t>: increase the prominence of hazard markers alongside placenames, roadways, and other landmarks.</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Colours</a:t>
            </a:r>
            <a:r>
              <a:rPr lang="en-GB" sz="2200">
                <a:solidFill>
                  <a:srgbClr val="000000"/>
                </a:solidFill>
                <a:latin typeface="Calibri Light"/>
                <a:ea typeface="Verdana"/>
                <a:cs typeface="+mn-lt"/>
              </a:rPr>
              <a:t>: increase contrast of colours to clearly delineate multiple warning areas.</a:t>
            </a:r>
          </a:p>
          <a:p>
            <a:pPr marL="0" indent="0" algn="just">
              <a:buNone/>
            </a:pPr>
            <a:endParaRPr lang="en-US" sz="2200">
              <a:solidFill>
                <a:srgbClr val="444444"/>
              </a:solidFill>
              <a:latin typeface="Calibri Light"/>
              <a:ea typeface="Calibri"/>
              <a:cs typeface="Calibri"/>
            </a:endParaRPr>
          </a:p>
        </p:txBody>
      </p:sp>
    </p:spTree>
    <p:extLst>
      <p:ext uri="{BB962C8B-B14F-4D97-AF65-F5344CB8AC3E}">
        <p14:creationId xmlns:p14="http://schemas.microsoft.com/office/powerpoint/2010/main" val="184113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Research backs up key decision-making</a:t>
            </a:r>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838200" y="1566693"/>
            <a:ext cx="1012350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a:solidFill>
                  <a:srgbClr val="444444"/>
                </a:solidFill>
                <a:latin typeface="Calibri Light"/>
                <a:ea typeface="Calibri"/>
                <a:cs typeface="Calibri"/>
              </a:rPr>
              <a:t>Helps those in Public Information have critical conversations with Operational personnel </a:t>
            </a:r>
          </a:p>
          <a:p>
            <a:pPr algn="just"/>
            <a:r>
              <a:rPr lang="en-US" sz="2200">
                <a:solidFill>
                  <a:srgbClr val="444444"/>
                </a:solidFill>
                <a:latin typeface="Calibri Light"/>
                <a:ea typeface="Calibri"/>
                <a:cs typeface="Calibri"/>
              </a:rPr>
              <a:t>What we think vs what the public want may be worlds apart</a:t>
            </a:r>
          </a:p>
          <a:p>
            <a:pPr algn="just"/>
            <a:r>
              <a:rPr lang="en-US" sz="2200">
                <a:solidFill>
                  <a:srgbClr val="444444"/>
                </a:solidFill>
                <a:latin typeface="Calibri Light"/>
                <a:ea typeface="Calibri"/>
                <a:cs typeface="Calibri"/>
              </a:rPr>
              <a:t>Research should underpin and inform every key decision </a:t>
            </a:r>
          </a:p>
          <a:p>
            <a:pPr algn="just"/>
            <a:r>
              <a:rPr lang="en-US" sz="2200">
                <a:solidFill>
                  <a:srgbClr val="444444"/>
                </a:solidFill>
                <a:latin typeface="Calibri Light"/>
                <a:ea typeface="Calibri"/>
                <a:cs typeface="Calibri"/>
              </a:rPr>
              <a:t>What happens when the topic of risk arises? </a:t>
            </a:r>
          </a:p>
          <a:p>
            <a:pPr lvl="1" algn="just">
              <a:buFont typeface="Courier New" panose="020B0604020202020204" pitchFamily="34" charset="0"/>
              <a:buChar char="o"/>
            </a:pPr>
            <a:r>
              <a:rPr lang="en-US" sz="1800">
                <a:solidFill>
                  <a:srgbClr val="444444"/>
                </a:solidFill>
                <a:latin typeface="Calibri Light"/>
                <a:ea typeface="Calibri"/>
                <a:cs typeface="Calibri"/>
              </a:rPr>
              <a:t>e.g. WA example, publishing evacuation routes on a map has the perception of greater risk </a:t>
            </a:r>
          </a:p>
          <a:p>
            <a:pPr lvl="1" algn="just">
              <a:buFont typeface="Courier New" panose="020B0604020202020204" pitchFamily="34" charset="0"/>
              <a:buChar char="o"/>
            </a:pPr>
            <a:endParaRPr lang="en-US" sz="1800">
              <a:solidFill>
                <a:srgbClr val="444444"/>
              </a:solidFill>
              <a:latin typeface="Calibri Light"/>
              <a:ea typeface="Calibri"/>
              <a:cs typeface="Calibri"/>
            </a:endParaRPr>
          </a:p>
          <a:p>
            <a:pPr lvl="1" algn="just">
              <a:buFont typeface="Courier New" panose="020B0604020202020204" pitchFamily="34" charset="0"/>
              <a:buChar char="o"/>
            </a:pPr>
            <a:endParaRPr lang="en-US" sz="1800">
              <a:solidFill>
                <a:srgbClr val="444444"/>
              </a:solidFill>
              <a:latin typeface="Calibri Light"/>
              <a:ea typeface="Calibri"/>
              <a:cs typeface="Calibri"/>
            </a:endParaRPr>
          </a:p>
          <a:p>
            <a:pPr marL="0" indent="0" algn="just">
              <a:buNone/>
            </a:pPr>
            <a:endParaRPr lang="en-US" sz="1800">
              <a:solidFill>
                <a:srgbClr val="444444"/>
              </a:solidFill>
              <a:latin typeface="Calibri Light"/>
              <a:ea typeface="Calibri"/>
              <a:cs typeface="Calibri"/>
            </a:endParaRPr>
          </a:p>
        </p:txBody>
      </p:sp>
    </p:spTree>
    <p:extLst>
      <p:ext uri="{BB962C8B-B14F-4D97-AF65-F5344CB8AC3E}">
        <p14:creationId xmlns:p14="http://schemas.microsoft.com/office/powerpoint/2010/main" val="358978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1638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Emergency WA – features include...weather overlays</a:t>
            </a:r>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838200" y="1566693"/>
            <a:ext cx="1012350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1800">
              <a:solidFill>
                <a:srgbClr val="444444"/>
              </a:solidFill>
              <a:latin typeface="Calibri Light"/>
              <a:ea typeface="Calibri"/>
              <a:cs typeface="Calibri"/>
            </a:endParaRPr>
          </a:p>
        </p:txBody>
      </p:sp>
      <p:pic>
        <p:nvPicPr>
          <p:cNvPr id="4" name="Picture 3" descr="A screenshot of a computer screen&#10;&#10;Description automatically generated">
            <a:extLst>
              <a:ext uri="{FF2B5EF4-FFF2-40B4-BE49-F238E27FC236}">
                <a16:creationId xmlns:a16="http://schemas.microsoft.com/office/drawing/2014/main" id="{02B92F04-2A5F-336F-FA05-2FF73BA3E069}"/>
              </a:ext>
            </a:extLst>
          </p:cNvPr>
          <p:cNvPicPr>
            <a:picLocks noChangeAspect="1"/>
          </p:cNvPicPr>
          <p:nvPr/>
        </p:nvPicPr>
        <p:blipFill>
          <a:blip r:embed="rId3"/>
          <a:stretch>
            <a:fillRect/>
          </a:stretch>
        </p:blipFill>
        <p:spPr>
          <a:xfrm>
            <a:off x="661359" y="1391368"/>
            <a:ext cx="10869281" cy="5297337"/>
          </a:xfrm>
          <a:prstGeom prst="rect">
            <a:avLst/>
          </a:prstGeom>
        </p:spPr>
      </p:pic>
      <p:sp>
        <p:nvSpPr>
          <p:cNvPr id="6" name="Arrow: Down 5">
            <a:extLst>
              <a:ext uri="{FF2B5EF4-FFF2-40B4-BE49-F238E27FC236}">
                <a16:creationId xmlns:a16="http://schemas.microsoft.com/office/drawing/2014/main" id="{4D8ECAA9-B62B-F82E-5887-9ED000B5DF5E}"/>
              </a:ext>
            </a:extLst>
          </p:cNvPr>
          <p:cNvSpPr/>
          <p:nvPr/>
        </p:nvSpPr>
        <p:spPr>
          <a:xfrm rot="2160000">
            <a:off x="3488309" y="1097121"/>
            <a:ext cx="225891" cy="793798"/>
          </a:xfrm>
          <a:prstGeom prst="downArrow">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0E79C83C-1DF5-7213-8915-4B4DD9B370E0}"/>
              </a:ext>
            </a:extLst>
          </p:cNvPr>
          <p:cNvSpPr/>
          <p:nvPr/>
        </p:nvSpPr>
        <p:spPr>
          <a:xfrm rot="1080000">
            <a:off x="5121418" y="5252499"/>
            <a:ext cx="312155" cy="635645"/>
          </a:xfrm>
          <a:prstGeom prst="downArrow">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BBC022E4-9948-8EA5-39B3-677C42C9A01B}"/>
              </a:ext>
            </a:extLst>
          </p:cNvPr>
          <p:cNvSpPr/>
          <p:nvPr/>
        </p:nvSpPr>
        <p:spPr>
          <a:xfrm rot="5400000">
            <a:off x="4924463" y="2165630"/>
            <a:ext cx="225891" cy="1167608"/>
          </a:xfrm>
          <a:prstGeom prst="downArrow">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C5BC1838-A56B-A79A-58F8-BBEB6FB2B475}"/>
              </a:ext>
            </a:extLst>
          </p:cNvPr>
          <p:cNvSpPr/>
          <p:nvPr/>
        </p:nvSpPr>
        <p:spPr>
          <a:xfrm rot="5400000">
            <a:off x="2575203" y="2576822"/>
            <a:ext cx="225891" cy="1167608"/>
          </a:xfrm>
          <a:prstGeom prst="downArrow">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3FC02F0-CE48-06D5-A44F-9151C90B4096}"/>
              </a:ext>
            </a:extLst>
          </p:cNvPr>
          <p:cNvSpPr/>
          <p:nvPr/>
        </p:nvSpPr>
        <p:spPr>
          <a:xfrm rot="-2040000">
            <a:off x="10800475" y="5353140"/>
            <a:ext cx="312155" cy="635645"/>
          </a:xfrm>
          <a:prstGeom prst="downArrow">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8B57B5E4-6602-4D77-3CB6-CB90E1D19935}"/>
              </a:ext>
            </a:extLst>
          </p:cNvPr>
          <p:cNvSpPr/>
          <p:nvPr/>
        </p:nvSpPr>
        <p:spPr>
          <a:xfrm rot="4260000">
            <a:off x="6227052" y="1282860"/>
            <a:ext cx="225891" cy="1167608"/>
          </a:xfrm>
          <a:prstGeom prst="downArrow">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6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Where to from here...</a:t>
            </a:r>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838200" y="1566693"/>
            <a:ext cx="1012350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a:solidFill>
                  <a:srgbClr val="444444"/>
                </a:solidFill>
                <a:latin typeface="Calibri Light"/>
                <a:ea typeface="+mn-lt"/>
                <a:cs typeface="+mn-lt"/>
              </a:rPr>
              <a:t>xxx</a:t>
            </a:r>
            <a:endParaRPr lang="en-US"/>
          </a:p>
        </p:txBody>
      </p:sp>
      <p:pic>
        <p:nvPicPr>
          <p:cNvPr id="4" name="Picture 3" descr="A blue rectangular sign with white text&#10;&#10;Description automatically generated">
            <a:extLst>
              <a:ext uri="{FF2B5EF4-FFF2-40B4-BE49-F238E27FC236}">
                <a16:creationId xmlns:a16="http://schemas.microsoft.com/office/drawing/2014/main" id="{4340B7AD-52D9-7AB3-4B99-DA59897226F0}"/>
              </a:ext>
            </a:extLst>
          </p:cNvPr>
          <p:cNvPicPr>
            <a:picLocks noChangeAspect="1"/>
          </p:cNvPicPr>
          <p:nvPr/>
        </p:nvPicPr>
        <p:blipFill>
          <a:blip r:embed="rId3"/>
          <a:stretch>
            <a:fillRect/>
          </a:stretch>
        </p:blipFill>
        <p:spPr>
          <a:xfrm>
            <a:off x="832359" y="1292346"/>
            <a:ext cx="9722149" cy="5409121"/>
          </a:xfrm>
          <a:prstGeom prst="rect">
            <a:avLst/>
          </a:prstGeom>
        </p:spPr>
      </p:pic>
    </p:spTree>
    <p:extLst>
      <p:ext uri="{BB962C8B-B14F-4D97-AF65-F5344CB8AC3E}">
        <p14:creationId xmlns:p14="http://schemas.microsoft.com/office/powerpoint/2010/main" val="411068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6C39C0-C79B-9DF8-CB0F-B59FC23AB0F3}"/>
              </a:ext>
            </a:extLst>
          </p:cNvPr>
          <p:cNvSpPr txBox="1"/>
          <p:nvPr/>
        </p:nvSpPr>
        <p:spPr>
          <a:xfrm>
            <a:off x="545534" y="225203"/>
            <a:ext cx="11134906"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4800">
                <a:solidFill>
                  <a:srgbClr val="0072CE"/>
                </a:solidFill>
                <a:ea typeface="+mn-lt"/>
                <a:cs typeface="+mn-lt"/>
              </a:rPr>
              <a:t>Evidence-based principles</a:t>
            </a:r>
            <a:endParaRPr lang="en-US" sz="4800">
              <a:solidFill>
                <a:srgbClr val="000000"/>
              </a:solidFill>
              <a:ea typeface="+mn-lt"/>
              <a:cs typeface="+mn-lt"/>
            </a:endParaRPr>
          </a:p>
          <a:p>
            <a:pPr algn="just"/>
            <a:br>
              <a:rPr lang="en-US"/>
            </a:br>
            <a:br>
              <a:rPr lang="en-US"/>
            </a:br>
            <a:r>
              <a:rPr lang="en-US" b="1">
                <a:latin typeface="Calibri"/>
                <a:cs typeface="Calibri"/>
              </a:rPr>
              <a:t>Six principles</a:t>
            </a:r>
            <a:r>
              <a:rPr lang="en-US">
                <a:latin typeface="Calibri"/>
                <a:cs typeface="Calibri"/>
              </a:rPr>
              <a:t> to help structure the design of the empirical studies:</a:t>
            </a:r>
          </a:p>
        </p:txBody>
      </p:sp>
      <p:sp>
        <p:nvSpPr>
          <p:cNvPr id="5" name="TextBox 4">
            <a:extLst>
              <a:ext uri="{FF2B5EF4-FFF2-40B4-BE49-F238E27FC236}">
                <a16:creationId xmlns:a16="http://schemas.microsoft.com/office/drawing/2014/main" id="{AEBBCEF3-10A5-D106-4187-AA18B04659E1}"/>
              </a:ext>
            </a:extLst>
          </p:cNvPr>
          <p:cNvSpPr txBox="1"/>
          <p:nvPr/>
        </p:nvSpPr>
        <p:spPr>
          <a:xfrm>
            <a:off x="545534" y="2050120"/>
            <a:ext cx="885861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b="1">
                <a:ea typeface="+mn-lt"/>
                <a:cs typeface="+mn-lt"/>
              </a:rPr>
              <a:t>Principle 1: </a:t>
            </a:r>
            <a:r>
              <a:rPr lang="en-US">
                <a:ea typeface="+mn-lt"/>
                <a:cs typeface="+mn-lt"/>
              </a:rPr>
              <a:t>Ensure there are clear triggers for predictive map production, dissemination, and updates.</a:t>
            </a:r>
            <a:endParaRPr lang="en-US"/>
          </a:p>
          <a:p>
            <a:pPr marL="285750" indent="-285750" algn="just">
              <a:buFont typeface="Arial"/>
              <a:buChar char="•"/>
            </a:pPr>
            <a:endParaRPr lang="en-US">
              <a:ea typeface="+mn-lt"/>
              <a:cs typeface="+mn-lt"/>
            </a:endParaRPr>
          </a:p>
          <a:p>
            <a:pPr marL="285750" indent="-285750" algn="just">
              <a:buFont typeface="Arial"/>
              <a:buChar char="•"/>
            </a:pPr>
            <a:r>
              <a:rPr lang="en-US" b="1">
                <a:ea typeface="+mn-lt"/>
                <a:cs typeface="+mn-lt"/>
              </a:rPr>
              <a:t>Principle 2: </a:t>
            </a:r>
            <a:r>
              <a:rPr lang="en-US">
                <a:ea typeface="+mn-lt"/>
                <a:cs typeface="+mn-lt"/>
              </a:rPr>
              <a:t>Ensure that map readers can understand their location in relation to the hazard (self-</a:t>
            </a:r>
            <a:r>
              <a:rPr lang="en-US" err="1">
                <a:ea typeface="+mn-lt"/>
                <a:cs typeface="+mn-lt"/>
              </a:rPr>
              <a:t>localisation</a:t>
            </a:r>
            <a:r>
              <a:rPr lang="en-US">
                <a:ea typeface="+mn-lt"/>
                <a:cs typeface="+mn-lt"/>
              </a:rPr>
              <a:t>) and the information that is displayed on the map can support appropriate protective actions.</a:t>
            </a:r>
            <a:endParaRPr lang="en-US"/>
          </a:p>
          <a:p>
            <a:pPr marL="285750" indent="-285750" algn="just">
              <a:buFont typeface="Arial"/>
              <a:buChar char="•"/>
            </a:pPr>
            <a:endParaRPr lang="en-US">
              <a:ea typeface="+mn-lt"/>
              <a:cs typeface="+mn-lt"/>
            </a:endParaRPr>
          </a:p>
          <a:p>
            <a:pPr marL="285750" indent="-285750" algn="just">
              <a:buFont typeface="Arial"/>
              <a:buChar char="•"/>
            </a:pPr>
            <a:r>
              <a:rPr lang="en-US" b="1">
                <a:ea typeface="+mn-lt"/>
                <a:cs typeface="+mn-lt"/>
              </a:rPr>
              <a:t>Principles 3: </a:t>
            </a:r>
            <a:r>
              <a:rPr lang="en-US">
                <a:ea typeface="+mn-lt"/>
                <a:cs typeface="+mn-lt"/>
              </a:rPr>
              <a:t>Ensure maps communicate risk and uncertainty.</a:t>
            </a:r>
            <a:endParaRPr lang="en-US"/>
          </a:p>
          <a:p>
            <a:pPr marL="285750" indent="-285750" algn="just">
              <a:buFont typeface="Arial"/>
              <a:buChar char="•"/>
            </a:pPr>
            <a:endParaRPr lang="en-US">
              <a:ea typeface="+mn-lt"/>
              <a:cs typeface="+mn-lt"/>
            </a:endParaRPr>
          </a:p>
          <a:p>
            <a:pPr marL="285750" indent="-285750" algn="just">
              <a:buFont typeface="Arial"/>
              <a:buChar char="•"/>
            </a:pPr>
            <a:r>
              <a:rPr lang="en-US" b="1">
                <a:ea typeface="+mn-lt"/>
                <a:cs typeface="+mn-lt"/>
              </a:rPr>
              <a:t>Principle 4:</a:t>
            </a:r>
            <a:r>
              <a:rPr lang="en-US">
                <a:ea typeface="+mn-lt"/>
                <a:cs typeface="+mn-lt"/>
              </a:rPr>
              <a:t> Ensure predictive maps complement incident warning maps.</a:t>
            </a:r>
            <a:endParaRPr lang="en-US"/>
          </a:p>
          <a:p>
            <a:pPr marL="285750" indent="-285750" algn="just">
              <a:buFont typeface="Arial"/>
              <a:buChar char="•"/>
            </a:pPr>
            <a:endParaRPr lang="en-US">
              <a:ea typeface="+mn-lt"/>
              <a:cs typeface="+mn-lt"/>
            </a:endParaRPr>
          </a:p>
          <a:p>
            <a:pPr marL="285750" indent="-285750" algn="just">
              <a:buFont typeface="Arial"/>
              <a:buChar char="•"/>
            </a:pPr>
            <a:r>
              <a:rPr lang="en-US" b="1">
                <a:ea typeface="+mn-lt"/>
                <a:cs typeface="+mn-lt"/>
              </a:rPr>
              <a:t>Principle 5:</a:t>
            </a:r>
            <a:r>
              <a:rPr lang="en-US">
                <a:ea typeface="+mn-lt"/>
                <a:cs typeface="+mn-lt"/>
              </a:rPr>
              <a:t> Ensure that maps are accessible to a wide range of audiences. </a:t>
            </a:r>
          </a:p>
          <a:p>
            <a:pPr marL="285750" indent="-285750" algn="just">
              <a:buFont typeface="Arial"/>
              <a:buChar char="•"/>
            </a:pPr>
            <a:endParaRPr lang="en-US">
              <a:cs typeface="Calibri" panose="020F0502020204030204"/>
            </a:endParaRPr>
          </a:p>
          <a:p>
            <a:pPr marL="285750" indent="-285750">
              <a:buFont typeface="Arial"/>
              <a:buChar char="•"/>
            </a:pPr>
            <a:r>
              <a:rPr lang="en-US" b="1">
                <a:ea typeface="+mn-lt"/>
                <a:cs typeface="+mn-lt"/>
              </a:rPr>
              <a:t>Principle 6:</a:t>
            </a:r>
            <a:r>
              <a:rPr lang="en-US">
                <a:ea typeface="+mn-lt"/>
                <a:cs typeface="+mn-lt"/>
              </a:rPr>
              <a:t> Ensure cross-border coordination regarding </a:t>
            </a:r>
            <a:r>
              <a:rPr lang="en-US" err="1">
                <a:ea typeface="+mn-lt"/>
                <a:cs typeface="+mn-lt"/>
              </a:rPr>
              <a:t>authorisation</a:t>
            </a:r>
            <a:r>
              <a:rPr lang="en-US">
                <a:ea typeface="+mn-lt"/>
                <a:cs typeface="+mn-lt"/>
              </a:rPr>
              <a:t> of map dissemination to the public.</a:t>
            </a:r>
            <a:endParaRPr lang="en-US">
              <a:cs typeface="Calibri" panose="020F0502020204030204"/>
            </a:endParaRPr>
          </a:p>
        </p:txBody>
      </p:sp>
    </p:spTree>
    <p:extLst>
      <p:ext uri="{BB962C8B-B14F-4D97-AF65-F5344CB8AC3E}">
        <p14:creationId xmlns:p14="http://schemas.microsoft.com/office/powerpoint/2010/main" val="315642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screenshot of a map&#10;&#10;Description automatically generated">
            <a:extLst>
              <a:ext uri="{FF2B5EF4-FFF2-40B4-BE49-F238E27FC236}">
                <a16:creationId xmlns:a16="http://schemas.microsoft.com/office/drawing/2014/main" id="{68019EDF-6122-7E75-ADF7-5CCE3739BFD4}"/>
              </a:ext>
            </a:extLst>
          </p:cNvPr>
          <p:cNvPicPr>
            <a:picLocks noChangeAspect="1"/>
          </p:cNvPicPr>
          <p:nvPr/>
        </p:nvPicPr>
        <p:blipFill>
          <a:blip r:embed="rId3"/>
          <a:stretch>
            <a:fillRect/>
          </a:stretch>
        </p:blipFill>
        <p:spPr>
          <a:xfrm>
            <a:off x="922631" y="0"/>
            <a:ext cx="11267488" cy="6858000"/>
          </a:xfrm>
          <a:prstGeom prst="rect">
            <a:avLst/>
          </a:prstGeom>
        </p:spPr>
      </p:pic>
      <p:sp>
        <p:nvSpPr>
          <p:cNvPr id="7" name="Title 1">
            <a:extLst>
              <a:ext uri="{FF2B5EF4-FFF2-40B4-BE49-F238E27FC236}">
                <a16:creationId xmlns:a16="http://schemas.microsoft.com/office/drawing/2014/main" id="{B9F6C660-A162-3137-6B32-DE0B985AED53}"/>
              </a:ext>
            </a:extLst>
          </p:cNvPr>
          <p:cNvSpPr>
            <a:spLocks noGrp="1"/>
          </p:cNvSpPr>
          <p:nvPr/>
        </p:nvSpPr>
        <p:spPr>
          <a:xfrm>
            <a:off x="184730" y="-150256"/>
            <a:ext cx="16676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cs typeface="Calibri Light"/>
              </a:rPr>
              <a:t>WP 9</a:t>
            </a:r>
            <a:endParaRPr lang="en-US"/>
          </a:p>
        </p:txBody>
      </p:sp>
      <p:sp>
        <p:nvSpPr>
          <p:cNvPr id="16" name="TextBox 15">
            <a:extLst>
              <a:ext uri="{FF2B5EF4-FFF2-40B4-BE49-F238E27FC236}">
                <a16:creationId xmlns:a16="http://schemas.microsoft.com/office/drawing/2014/main" id="{46732A0D-B963-3865-9C51-B9CED6434E2F}"/>
              </a:ext>
            </a:extLst>
          </p:cNvPr>
          <p:cNvSpPr txBox="1"/>
          <p:nvPr/>
        </p:nvSpPr>
        <p:spPr>
          <a:xfrm>
            <a:off x="10388399" y="148226"/>
            <a:ext cx="1709404"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Principles 2, 3</a:t>
            </a:r>
            <a:endParaRPr lang="en-US"/>
          </a:p>
        </p:txBody>
      </p:sp>
    </p:spTree>
    <p:extLst>
      <p:ext uri="{BB962C8B-B14F-4D97-AF65-F5344CB8AC3E}">
        <p14:creationId xmlns:p14="http://schemas.microsoft.com/office/powerpoint/2010/main" val="1802856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F28E2-D997-942E-9F32-741B4F8F7AD3}"/>
              </a:ext>
            </a:extLst>
          </p:cNvPr>
          <p:cNvPicPr>
            <a:picLocks noChangeAspect="1"/>
          </p:cNvPicPr>
          <p:nvPr/>
        </p:nvPicPr>
        <p:blipFill>
          <a:blip r:embed="rId2"/>
          <a:stretch>
            <a:fillRect/>
          </a:stretch>
        </p:blipFill>
        <p:spPr>
          <a:xfrm>
            <a:off x="917652" y="101923"/>
            <a:ext cx="10351843" cy="6416332"/>
          </a:xfrm>
          <a:prstGeom prst="rect">
            <a:avLst/>
          </a:prstGeom>
        </p:spPr>
      </p:pic>
    </p:spTree>
    <p:extLst>
      <p:ext uri="{BB962C8B-B14F-4D97-AF65-F5344CB8AC3E}">
        <p14:creationId xmlns:p14="http://schemas.microsoft.com/office/powerpoint/2010/main" val="2601748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B9F198-2201-BE39-B65F-993AA72173C4}"/>
              </a:ext>
            </a:extLst>
          </p:cNvPr>
          <p:cNvSpPr>
            <a:spLocks noGrp="1"/>
          </p:cNvSpPr>
          <p:nvPr>
            <p:ph type="dt" sz="half" idx="4294967295"/>
          </p:nvPr>
        </p:nvSpPr>
        <p:spPr>
          <a:xfrm>
            <a:off x="10604500" y="6237288"/>
            <a:ext cx="1587500" cy="620712"/>
          </a:xfrm>
        </p:spPr>
        <p:txBody>
          <a:bodyPr/>
          <a:lstStyle/>
          <a:p>
            <a:fld id="{392E99F0-A01A-BE49-926B-3F6CA77050D3}" type="datetime4">
              <a:rPr lang="en-AU" smtClean="0"/>
              <a:pPr/>
              <a:t>30 July 2024</a:t>
            </a:fld>
            <a:endParaRPr lang="en-US"/>
          </a:p>
        </p:txBody>
      </p:sp>
      <p:sp>
        <p:nvSpPr>
          <p:cNvPr id="12" name="Content Placeholder 2">
            <a:extLst>
              <a:ext uri="{FF2B5EF4-FFF2-40B4-BE49-F238E27FC236}">
                <a16:creationId xmlns:a16="http://schemas.microsoft.com/office/drawing/2014/main" id="{101DA760-306E-0F0F-60C2-6CA2B9B31B07}"/>
              </a:ext>
            </a:extLst>
          </p:cNvPr>
          <p:cNvSpPr>
            <a:spLocks noGrp="1"/>
          </p:cNvSpPr>
          <p:nvPr/>
        </p:nvSpPr>
        <p:spPr>
          <a:xfrm>
            <a:off x="5401623" y="283599"/>
            <a:ext cx="6244893" cy="43486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rgbClr val="000000"/>
                </a:solidFill>
                <a:latin typeface="Calibri Light"/>
                <a:ea typeface="Verdana"/>
                <a:cs typeface="+mn-lt"/>
              </a:rPr>
              <a:t>Design features informed by WP5 findings</a:t>
            </a:r>
          </a:p>
          <a:p>
            <a:pPr>
              <a:buFont typeface="Arial"/>
              <a:buChar char="•"/>
            </a:pPr>
            <a:r>
              <a:rPr lang="en-GB" sz="2200" i="1">
                <a:solidFill>
                  <a:srgbClr val="000000"/>
                </a:solidFill>
                <a:latin typeface="Calibri Light"/>
                <a:ea typeface="Verdana"/>
                <a:cs typeface="+mn-lt"/>
              </a:rPr>
              <a:t>Legend</a:t>
            </a:r>
            <a:r>
              <a:rPr lang="en-GB" sz="2200">
                <a:solidFill>
                  <a:srgbClr val="000000"/>
                </a:solidFill>
                <a:latin typeface="Calibri Light"/>
                <a:ea typeface="Verdana"/>
                <a:cs typeface="+mn-lt"/>
              </a:rPr>
              <a:t>: use a legend or key to help interpret the information presented on the map.</a:t>
            </a:r>
            <a:endParaRPr lang="en-GB" sz="2200">
              <a:solidFill>
                <a:srgbClr val="000000"/>
              </a:solidFill>
              <a:latin typeface="Calibri Light"/>
              <a:ea typeface="Verdana"/>
              <a:cs typeface="Calibri"/>
            </a:endParaRPr>
          </a:p>
          <a:p>
            <a:pPr>
              <a:buFont typeface="Arial"/>
            </a:pPr>
            <a:r>
              <a:rPr lang="en-GB" sz="2200" i="1">
                <a:solidFill>
                  <a:srgbClr val="000000"/>
                </a:solidFill>
                <a:latin typeface="Calibri Light"/>
                <a:ea typeface="Verdana"/>
                <a:cs typeface="+mn-lt"/>
              </a:rPr>
              <a:t>Timing</a:t>
            </a:r>
            <a:r>
              <a:rPr lang="en-GB" sz="2200">
                <a:solidFill>
                  <a:srgbClr val="000000"/>
                </a:solidFill>
                <a:latin typeface="Calibri Light"/>
                <a:ea typeface="Verdana"/>
                <a:cs typeface="+mn-lt"/>
              </a:rPr>
              <a:t>: indicate when the map was developed and for how long it is valid; time estimates on how fast it is tracking.</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Landmarks</a:t>
            </a:r>
            <a:r>
              <a:rPr lang="en-GB" sz="2200">
                <a:solidFill>
                  <a:srgbClr val="000000"/>
                </a:solidFill>
                <a:latin typeface="Calibri Light"/>
                <a:ea typeface="Verdana"/>
                <a:cs typeface="+mn-lt"/>
              </a:rPr>
              <a:t>: show on the map key landmarks, including evacuation centres, to help people locate themselves on the map.</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Routes</a:t>
            </a:r>
            <a:r>
              <a:rPr lang="en-GB" sz="2200">
                <a:solidFill>
                  <a:srgbClr val="000000"/>
                </a:solidFill>
                <a:latin typeface="Calibri Light"/>
                <a:ea typeface="Verdana"/>
                <a:cs typeface="+mn-lt"/>
              </a:rPr>
              <a:t>: show clear routes out to help people navigate their evacuation.</a:t>
            </a:r>
            <a:endParaRPr lang="en-GB" sz="2200">
              <a:solidFill>
                <a:srgbClr val="000000"/>
              </a:solidFill>
              <a:latin typeface="Calibri Light"/>
              <a:ea typeface="Verdana"/>
              <a:cs typeface="Calibri"/>
            </a:endParaRPr>
          </a:p>
          <a:p>
            <a:pPr>
              <a:buFont typeface="Arial"/>
            </a:pPr>
            <a:r>
              <a:rPr lang="en-GB" sz="2200" i="1">
                <a:solidFill>
                  <a:srgbClr val="000000"/>
                </a:solidFill>
                <a:latin typeface="Calibri Light"/>
                <a:ea typeface="Verdana"/>
                <a:cs typeface="+mn-lt"/>
              </a:rPr>
              <a:t>Sizing</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and</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legibility</a:t>
            </a:r>
            <a:r>
              <a:rPr lang="en-GB" sz="2200">
                <a:solidFill>
                  <a:srgbClr val="000000"/>
                </a:solidFill>
                <a:latin typeface="Calibri Light"/>
                <a:ea typeface="Verdana"/>
                <a:cs typeface="+mn-lt"/>
              </a:rPr>
              <a:t>: increase the prominence of hazard markers alongside placenames, roadways, and other landmarks.</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Colours</a:t>
            </a:r>
            <a:r>
              <a:rPr lang="en-GB" sz="2200">
                <a:solidFill>
                  <a:srgbClr val="000000"/>
                </a:solidFill>
                <a:latin typeface="Calibri Light"/>
                <a:ea typeface="Verdana"/>
                <a:cs typeface="+mn-lt"/>
              </a:rPr>
              <a:t>: increase contrast of colours to clearly delineate multiple warning areas.</a:t>
            </a:r>
          </a:p>
          <a:p>
            <a:pPr marL="0" indent="0" algn="just">
              <a:buNone/>
            </a:pPr>
            <a:endParaRPr lang="en-US" sz="2200">
              <a:solidFill>
                <a:srgbClr val="444444"/>
              </a:solidFill>
              <a:latin typeface="Calibri Light"/>
              <a:ea typeface="Calibri"/>
              <a:cs typeface="Calibri"/>
            </a:endParaRPr>
          </a:p>
        </p:txBody>
      </p:sp>
      <p:pic>
        <p:nvPicPr>
          <p:cNvPr id="13" name="Picture 12" descr="A map of a fire&#10;&#10;Description automatically generated">
            <a:extLst>
              <a:ext uri="{FF2B5EF4-FFF2-40B4-BE49-F238E27FC236}">
                <a16:creationId xmlns:a16="http://schemas.microsoft.com/office/drawing/2014/main" id="{47ACF153-2466-D569-4F76-CC5D12D12D9B}"/>
              </a:ext>
            </a:extLst>
          </p:cNvPr>
          <p:cNvPicPr>
            <a:picLocks noChangeAspect="1"/>
          </p:cNvPicPr>
          <p:nvPr/>
        </p:nvPicPr>
        <p:blipFill>
          <a:blip r:embed="rId2"/>
          <a:stretch>
            <a:fillRect/>
          </a:stretch>
        </p:blipFill>
        <p:spPr>
          <a:xfrm>
            <a:off x="168126" y="0"/>
            <a:ext cx="4637913" cy="6858000"/>
          </a:xfrm>
          <a:prstGeom prst="rect">
            <a:avLst/>
          </a:prstGeom>
        </p:spPr>
      </p:pic>
    </p:spTree>
    <p:extLst>
      <p:ext uri="{BB962C8B-B14F-4D97-AF65-F5344CB8AC3E}">
        <p14:creationId xmlns:p14="http://schemas.microsoft.com/office/powerpoint/2010/main" val="208225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Next steps</a:t>
            </a:r>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721783" y="1486958"/>
            <a:ext cx="4452480" cy="18219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a:solidFill>
                  <a:srgbClr val="444444"/>
                </a:solidFill>
                <a:latin typeface="Calibri Light"/>
                <a:ea typeface="Calibri"/>
                <a:cs typeface="Calibri"/>
              </a:rPr>
              <a:t>Phase Two continues:</a:t>
            </a:r>
          </a:p>
          <a:p>
            <a:pPr lvl="1" algn="just">
              <a:buFont typeface="Courier New" panose="020B0604020202020204" pitchFamily="34" charset="0"/>
              <a:buChar char="o"/>
            </a:pPr>
            <a:r>
              <a:rPr lang="en-US" sz="2000">
                <a:solidFill>
                  <a:srgbClr val="444444"/>
                </a:solidFill>
                <a:latin typeface="Calibri Light"/>
                <a:ea typeface="Calibri"/>
                <a:cs typeface="Calibri"/>
              </a:rPr>
              <a:t>Work Package 8 Focus Groups</a:t>
            </a:r>
          </a:p>
          <a:p>
            <a:pPr lvl="2" algn="just">
              <a:buFont typeface="Wingdings" panose="020B0604020202020204" pitchFamily="34" charset="0"/>
              <a:buChar char="§"/>
            </a:pPr>
            <a:r>
              <a:rPr lang="en-US" sz="1600">
                <a:solidFill>
                  <a:srgbClr val="444444"/>
                </a:solidFill>
                <a:latin typeface="Calibri Light"/>
                <a:ea typeface="Calibri"/>
                <a:cs typeface="Calibri"/>
              </a:rPr>
              <a:t>South Australia</a:t>
            </a:r>
          </a:p>
          <a:p>
            <a:pPr lvl="2" algn="just">
              <a:buFont typeface="Wingdings" panose="020B0604020202020204" pitchFamily="34" charset="0"/>
              <a:buChar char="§"/>
            </a:pPr>
            <a:r>
              <a:rPr lang="en-US" sz="1600">
                <a:solidFill>
                  <a:srgbClr val="444444"/>
                </a:solidFill>
                <a:latin typeface="Calibri Light"/>
                <a:ea typeface="Calibri"/>
                <a:cs typeface="Calibri"/>
              </a:rPr>
              <a:t>Queensland</a:t>
            </a:r>
          </a:p>
          <a:p>
            <a:pPr lvl="2" algn="just">
              <a:buFont typeface="Wingdings" panose="020B0604020202020204" pitchFamily="34" charset="0"/>
              <a:buChar char="§"/>
            </a:pPr>
            <a:r>
              <a:rPr lang="en-US" sz="1600">
                <a:solidFill>
                  <a:srgbClr val="444444"/>
                </a:solidFill>
                <a:latin typeface="Calibri Light"/>
                <a:ea typeface="Calibri"/>
                <a:cs typeface="Calibri"/>
              </a:rPr>
              <a:t>Western Australia </a:t>
            </a:r>
          </a:p>
          <a:p>
            <a:pPr lvl="2" algn="just">
              <a:buFont typeface="Wingdings" panose="020B0604020202020204" pitchFamily="34" charset="0"/>
              <a:buChar char="§"/>
            </a:pPr>
            <a:endParaRPr lang="en-US" sz="1600">
              <a:solidFill>
                <a:srgbClr val="444444"/>
              </a:solidFill>
              <a:latin typeface="Calibri Light"/>
              <a:ea typeface="Calibri"/>
              <a:cs typeface="Calibri"/>
            </a:endParaRPr>
          </a:p>
        </p:txBody>
      </p:sp>
      <p:pic>
        <p:nvPicPr>
          <p:cNvPr id="4" name="Picture 3" descr="A map of a forest fire&#10;&#10;Description automatically generated">
            <a:extLst>
              <a:ext uri="{FF2B5EF4-FFF2-40B4-BE49-F238E27FC236}">
                <a16:creationId xmlns:a16="http://schemas.microsoft.com/office/drawing/2014/main" id="{BAC97EA7-9CBA-AAE5-982E-A19C18B9C36E}"/>
              </a:ext>
            </a:extLst>
          </p:cNvPr>
          <p:cNvPicPr>
            <a:picLocks noChangeAspect="1"/>
          </p:cNvPicPr>
          <p:nvPr/>
        </p:nvPicPr>
        <p:blipFill>
          <a:blip r:embed="rId3"/>
          <a:stretch>
            <a:fillRect/>
          </a:stretch>
        </p:blipFill>
        <p:spPr>
          <a:xfrm>
            <a:off x="6627504" y="79375"/>
            <a:ext cx="4588492" cy="3270250"/>
          </a:xfrm>
          <a:prstGeom prst="rect">
            <a:avLst/>
          </a:prstGeom>
        </p:spPr>
      </p:pic>
      <p:sp>
        <p:nvSpPr>
          <p:cNvPr id="8" name="Content Placeholder 2">
            <a:extLst>
              <a:ext uri="{FF2B5EF4-FFF2-40B4-BE49-F238E27FC236}">
                <a16:creationId xmlns:a16="http://schemas.microsoft.com/office/drawing/2014/main" id="{6B51D79A-8260-4AD9-4629-1510F67E7F29}"/>
              </a:ext>
            </a:extLst>
          </p:cNvPr>
          <p:cNvSpPr>
            <a:spLocks noGrp="1"/>
          </p:cNvSpPr>
          <p:nvPr/>
        </p:nvSpPr>
        <p:spPr>
          <a:xfrm>
            <a:off x="3332582" y="7633725"/>
            <a:ext cx="6043810" cy="43486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GB" sz="2200" i="1">
                <a:solidFill>
                  <a:srgbClr val="000000"/>
                </a:solidFill>
                <a:latin typeface="Calibri Light"/>
                <a:ea typeface="Verdana"/>
                <a:cs typeface="+mn-lt"/>
              </a:rPr>
              <a:t>Directionality of hazard:</a:t>
            </a:r>
            <a:r>
              <a:rPr lang="en-GB" sz="2200">
                <a:solidFill>
                  <a:srgbClr val="000000"/>
                </a:solidFill>
                <a:latin typeface="Calibri Light"/>
                <a:ea typeface="Verdana"/>
                <a:cs typeface="+mn-lt"/>
              </a:rPr>
              <a:t> use arrows showing directionality of the bushfire spread.</a:t>
            </a:r>
          </a:p>
          <a:p>
            <a:pPr>
              <a:buFont typeface="Arial"/>
            </a:pPr>
            <a:r>
              <a:rPr lang="en-GB" sz="2200" i="1">
                <a:solidFill>
                  <a:srgbClr val="000000"/>
                </a:solidFill>
                <a:latin typeface="Calibri Light"/>
                <a:ea typeface="Verdana"/>
                <a:cs typeface="+mn-lt"/>
              </a:rPr>
              <a:t>Legend</a:t>
            </a:r>
            <a:r>
              <a:rPr lang="en-GB" sz="2200">
                <a:solidFill>
                  <a:srgbClr val="000000"/>
                </a:solidFill>
                <a:latin typeface="Calibri Light"/>
                <a:ea typeface="Verdana"/>
                <a:cs typeface="+mn-lt"/>
              </a:rPr>
              <a:t>: use a legend or key to help interpret the information presented on the map.</a:t>
            </a:r>
            <a:endParaRPr lang="en-GB" sz="2200">
              <a:solidFill>
                <a:srgbClr val="000000"/>
              </a:solidFill>
              <a:latin typeface="Calibri Light"/>
              <a:ea typeface="Verdana"/>
              <a:cs typeface="Calibri"/>
            </a:endParaRPr>
          </a:p>
          <a:p>
            <a:pPr>
              <a:buFont typeface="Arial"/>
            </a:pPr>
            <a:r>
              <a:rPr lang="en-GB" sz="2200" i="1">
                <a:solidFill>
                  <a:srgbClr val="000000"/>
                </a:solidFill>
                <a:latin typeface="Calibri Light"/>
                <a:ea typeface="Verdana"/>
                <a:cs typeface="+mn-lt"/>
              </a:rPr>
              <a:t>Timing</a:t>
            </a:r>
            <a:r>
              <a:rPr lang="en-GB" sz="2200">
                <a:solidFill>
                  <a:srgbClr val="000000"/>
                </a:solidFill>
                <a:latin typeface="Calibri Light"/>
                <a:ea typeface="Verdana"/>
                <a:cs typeface="+mn-lt"/>
              </a:rPr>
              <a:t>: indicate when the map was developed and for how long it is valid; time estimates on how fast it is tracking.</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Landmarks</a:t>
            </a:r>
            <a:r>
              <a:rPr lang="en-GB" sz="2200">
                <a:solidFill>
                  <a:srgbClr val="000000"/>
                </a:solidFill>
                <a:latin typeface="Calibri Light"/>
                <a:ea typeface="Verdana"/>
                <a:cs typeface="+mn-lt"/>
              </a:rPr>
              <a:t>: show on the map key landmarks, including evacuation centres, to help people locate themselves on the map.</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Routes</a:t>
            </a:r>
            <a:r>
              <a:rPr lang="en-GB" sz="2200">
                <a:solidFill>
                  <a:srgbClr val="000000"/>
                </a:solidFill>
                <a:latin typeface="Calibri Light"/>
                <a:ea typeface="Verdana"/>
                <a:cs typeface="+mn-lt"/>
              </a:rPr>
              <a:t>: show clear routes out to help people navigate their evacuation.</a:t>
            </a:r>
            <a:endParaRPr lang="en-GB" sz="2200">
              <a:solidFill>
                <a:srgbClr val="000000"/>
              </a:solidFill>
              <a:latin typeface="Calibri Light"/>
              <a:ea typeface="Verdana"/>
              <a:cs typeface="Calibri"/>
            </a:endParaRPr>
          </a:p>
          <a:p>
            <a:pPr>
              <a:buFont typeface="Arial"/>
            </a:pPr>
            <a:r>
              <a:rPr lang="en-GB" sz="2200" i="1">
                <a:solidFill>
                  <a:srgbClr val="000000"/>
                </a:solidFill>
                <a:latin typeface="Calibri Light"/>
                <a:ea typeface="Verdana"/>
                <a:cs typeface="+mn-lt"/>
              </a:rPr>
              <a:t>Interactive</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capabilities</a:t>
            </a:r>
            <a:r>
              <a:rPr lang="en-GB" sz="2200">
                <a:solidFill>
                  <a:srgbClr val="000000"/>
                </a:solidFill>
                <a:latin typeface="Calibri Light"/>
                <a:ea typeface="Verdana"/>
                <a:cs typeface="+mn-lt"/>
              </a:rPr>
              <a:t>: provide the ability to engage with the map directly, i.e., zoom functionality.</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Sizing</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and</a:t>
            </a:r>
            <a:r>
              <a:rPr lang="en-GB" sz="2200">
                <a:solidFill>
                  <a:srgbClr val="000000"/>
                </a:solidFill>
                <a:latin typeface="Calibri Light"/>
                <a:ea typeface="Verdana"/>
                <a:cs typeface="+mn-lt"/>
              </a:rPr>
              <a:t> </a:t>
            </a:r>
            <a:r>
              <a:rPr lang="en-GB" sz="2200" i="1">
                <a:solidFill>
                  <a:srgbClr val="000000"/>
                </a:solidFill>
                <a:latin typeface="Calibri Light"/>
                <a:ea typeface="Verdana"/>
                <a:cs typeface="+mn-lt"/>
              </a:rPr>
              <a:t>legibility</a:t>
            </a:r>
            <a:r>
              <a:rPr lang="en-GB" sz="2200">
                <a:solidFill>
                  <a:srgbClr val="000000"/>
                </a:solidFill>
                <a:latin typeface="Calibri Light"/>
                <a:ea typeface="Verdana"/>
                <a:cs typeface="+mn-lt"/>
              </a:rPr>
              <a:t>: increase the prominence of hazard markers alongside placenames, roadways, and other landmarks.</a:t>
            </a:r>
            <a:endParaRPr lang="en-US" sz="2200">
              <a:solidFill>
                <a:srgbClr val="000000"/>
              </a:solidFill>
              <a:latin typeface="Calibri Light"/>
              <a:ea typeface="Verdana"/>
              <a:cs typeface="+mn-lt"/>
            </a:endParaRPr>
          </a:p>
          <a:p>
            <a:pPr>
              <a:buFont typeface="Arial"/>
            </a:pPr>
            <a:r>
              <a:rPr lang="en-GB" sz="2200" i="1">
                <a:solidFill>
                  <a:srgbClr val="000000"/>
                </a:solidFill>
                <a:latin typeface="Calibri Light"/>
                <a:ea typeface="Verdana"/>
                <a:cs typeface="+mn-lt"/>
              </a:rPr>
              <a:t>Colours</a:t>
            </a:r>
            <a:r>
              <a:rPr lang="en-GB" sz="2200">
                <a:solidFill>
                  <a:srgbClr val="000000"/>
                </a:solidFill>
                <a:latin typeface="Calibri Light"/>
                <a:ea typeface="Verdana"/>
                <a:cs typeface="+mn-lt"/>
              </a:rPr>
              <a:t>: increase contrast of colours to clearly delineate multiple warning areas.</a:t>
            </a:r>
          </a:p>
          <a:p>
            <a:pPr marL="0" indent="0" algn="just">
              <a:buNone/>
            </a:pPr>
            <a:endParaRPr lang="en-US" sz="2200">
              <a:solidFill>
                <a:srgbClr val="444444"/>
              </a:solidFill>
              <a:latin typeface="Calibri Light"/>
              <a:ea typeface="Calibri"/>
              <a:cs typeface="Calibri"/>
            </a:endParaRPr>
          </a:p>
        </p:txBody>
      </p:sp>
      <p:pic>
        <p:nvPicPr>
          <p:cNvPr id="9" name="Picture 8" descr="A map of a forest fire&#10;&#10;Description automatically generated">
            <a:extLst>
              <a:ext uri="{FF2B5EF4-FFF2-40B4-BE49-F238E27FC236}">
                <a16:creationId xmlns:a16="http://schemas.microsoft.com/office/drawing/2014/main" id="{CD5DFE30-8E1D-530C-270D-313DA8096E1B}"/>
              </a:ext>
            </a:extLst>
          </p:cNvPr>
          <p:cNvPicPr>
            <a:picLocks noChangeAspect="1"/>
          </p:cNvPicPr>
          <p:nvPr/>
        </p:nvPicPr>
        <p:blipFill>
          <a:blip r:embed="rId4"/>
          <a:stretch>
            <a:fillRect/>
          </a:stretch>
        </p:blipFill>
        <p:spPr>
          <a:xfrm>
            <a:off x="1480309" y="3444874"/>
            <a:ext cx="4622342" cy="3264959"/>
          </a:xfrm>
          <a:prstGeom prst="rect">
            <a:avLst/>
          </a:prstGeom>
        </p:spPr>
      </p:pic>
      <p:pic>
        <p:nvPicPr>
          <p:cNvPr id="10" name="Picture 9" descr="A map of a bushfire&#10;&#10;Description automatically generated">
            <a:extLst>
              <a:ext uri="{FF2B5EF4-FFF2-40B4-BE49-F238E27FC236}">
                <a16:creationId xmlns:a16="http://schemas.microsoft.com/office/drawing/2014/main" id="{3C22AE0A-2378-3154-117B-71452FB87190}"/>
              </a:ext>
            </a:extLst>
          </p:cNvPr>
          <p:cNvPicPr>
            <a:picLocks noChangeAspect="1"/>
          </p:cNvPicPr>
          <p:nvPr/>
        </p:nvPicPr>
        <p:blipFill>
          <a:blip r:embed="rId5"/>
          <a:stretch>
            <a:fillRect/>
          </a:stretch>
        </p:blipFill>
        <p:spPr>
          <a:xfrm>
            <a:off x="6625774" y="3439584"/>
            <a:ext cx="4591952" cy="3270249"/>
          </a:xfrm>
          <a:prstGeom prst="rect">
            <a:avLst/>
          </a:prstGeom>
        </p:spPr>
      </p:pic>
      <p:sp>
        <p:nvSpPr>
          <p:cNvPr id="12" name="TextBox 11">
            <a:extLst>
              <a:ext uri="{FF2B5EF4-FFF2-40B4-BE49-F238E27FC236}">
                <a16:creationId xmlns:a16="http://schemas.microsoft.com/office/drawing/2014/main" id="{740F5076-0431-536B-31A0-AD0AC5F85F59}"/>
              </a:ext>
            </a:extLst>
          </p:cNvPr>
          <p:cNvSpPr txBox="1"/>
          <p:nvPr/>
        </p:nvSpPr>
        <p:spPr>
          <a:xfrm>
            <a:off x="4515660" y="1118927"/>
            <a:ext cx="1709404"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Principles 2, 3, 4</a:t>
            </a:r>
            <a:endParaRPr lang="en-US"/>
          </a:p>
        </p:txBody>
      </p:sp>
    </p:spTree>
    <p:extLst>
      <p:ext uri="{BB962C8B-B14F-4D97-AF65-F5344CB8AC3E}">
        <p14:creationId xmlns:p14="http://schemas.microsoft.com/office/powerpoint/2010/main" val="425651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466BC-B423-094A-9643-39C7A6DAAEFF}"/>
              </a:ext>
            </a:extLst>
          </p:cNvPr>
          <p:cNvSpPr>
            <a:spLocks noGrp="1"/>
          </p:cNvSpPr>
          <p:nvPr>
            <p:ph type="dt" sz="half" idx="4294967295"/>
          </p:nvPr>
        </p:nvSpPr>
        <p:spPr>
          <a:xfrm>
            <a:off x="10604500" y="6237288"/>
            <a:ext cx="1587500" cy="620712"/>
          </a:xfrm>
        </p:spPr>
        <p:txBody>
          <a:bodyPr/>
          <a:lstStyle/>
          <a:p>
            <a:fld id="{392E99F0-A01A-BE49-926B-3F6CA77050D3}" type="datetime4">
              <a:rPr lang="en-AU" smtClean="0"/>
              <a:pPr/>
              <a:t>30 July 2024</a:t>
            </a:fld>
            <a:endParaRPr lang="en-US"/>
          </a:p>
        </p:txBody>
      </p:sp>
      <p:sp>
        <p:nvSpPr>
          <p:cNvPr id="10" name="Title 1">
            <a:extLst>
              <a:ext uri="{FF2B5EF4-FFF2-40B4-BE49-F238E27FC236}">
                <a16:creationId xmlns:a16="http://schemas.microsoft.com/office/drawing/2014/main" id="{31A94528-931A-9ADD-E472-A38664D3FC04}"/>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Next steps</a:t>
            </a:r>
          </a:p>
        </p:txBody>
      </p:sp>
      <p:sp>
        <p:nvSpPr>
          <p:cNvPr id="13" name="Content Placeholder 2">
            <a:extLst>
              <a:ext uri="{FF2B5EF4-FFF2-40B4-BE49-F238E27FC236}">
                <a16:creationId xmlns:a16="http://schemas.microsoft.com/office/drawing/2014/main" id="{F5A3B52E-DEB5-2B3A-4DF1-0F6F9807D5C7}"/>
              </a:ext>
            </a:extLst>
          </p:cNvPr>
          <p:cNvSpPr>
            <a:spLocks noGrp="1"/>
          </p:cNvSpPr>
          <p:nvPr/>
        </p:nvSpPr>
        <p:spPr>
          <a:xfrm>
            <a:off x="585818" y="1612071"/>
            <a:ext cx="589181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a:solidFill>
                  <a:srgbClr val="444444"/>
                </a:solidFill>
                <a:latin typeface="Calibri Light"/>
                <a:cs typeface="Calibri"/>
              </a:rPr>
              <a:t>WP 10 eye tracking experiments</a:t>
            </a:r>
            <a:endParaRPr lang="en-US"/>
          </a:p>
          <a:p>
            <a:pPr lvl="1" algn="just">
              <a:buFont typeface="Courier New" panose="020B0604020202020204" pitchFamily="34" charset="0"/>
              <a:buChar char="o"/>
            </a:pPr>
            <a:r>
              <a:rPr lang="en-US" sz="2000">
                <a:solidFill>
                  <a:srgbClr val="444444"/>
                </a:solidFill>
                <a:latin typeface="Calibri Light"/>
                <a:ea typeface="Calibri"/>
                <a:cs typeface="Calibri Light"/>
              </a:rPr>
              <a:t>WA (scenario-based experiment): </a:t>
            </a:r>
          </a:p>
          <a:p>
            <a:pPr lvl="2" algn="just">
              <a:buFont typeface="Wingdings" panose="020B0604020202020204" pitchFamily="34" charset="0"/>
              <a:buChar char="§"/>
            </a:pPr>
            <a:r>
              <a:rPr lang="en-US" sz="1600">
                <a:solidFill>
                  <a:srgbClr val="444444"/>
                </a:solidFill>
                <a:latin typeface="Calibri Light"/>
                <a:ea typeface="Calibri"/>
                <a:cs typeface="Calibri Light"/>
              </a:rPr>
              <a:t>Experiment with five time points &amp; associated maps as a fire event progresses. </a:t>
            </a:r>
            <a:endParaRPr lang="en-US">
              <a:solidFill>
                <a:srgbClr val="000000"/>
              </a:solidFill>
              <a:latin typeface="Calibri" panose="020F0502020204030204"/>
              <a:ea typeface="Calibri"/>
              <a:cs typeface="Calibri" panose="020F0502020204030204"/>
            </a:endParaRPr>
          </a:p>
          <a:p>
            <a:pPr lvl="2" algn="just">
              <a:buFont typeface="Wingdings" panose="020B0604020202020204" pitchFamily="34" charset="0"/>
              <a:buChar char="§"/>
            </a:pPr>
            <a:endParaRPr lang="en-US" sz="1600">
              <a:solidFill>
                <a:srgbClr val="444444"/>
              </a:solidFill>
              <a:latin typeface="Calibri Light"/>
              <a:ea typeface="Calibri"/>
              <a:cs typeface="Calibri Light"/>
            </a:endParaRPr>
          </a:p>
          <a:p>
            <a:pPr lvl="2" algn="just">
              <a:buFont typeface="Wingdings" panose="020B0604020202020204" pitchFamily="34" charset="0"/>
              <a:buChar char="§"/>
            </a:pPr>
            <a:r>
              <a:rPr lang="en-US" sz="1600">
                <a:solidFill>
                  <a:srgbClr val="444444"/>
                </a:solidFill>
                <a:latin typeface="Calibri Light"/>
                <a:ea typeface="Calibri"/>
                <a:cs typeface="Calibri Light"/>
              </a:rPr>
              <a:t>Do people with the prediction make a protective action decision more quickly?</a:t>
            </a:r>
            <a:endParaRPr lang="en-US">
              <a:solidFill>
                <a:srgbClr val="000000"/>
              </a:solidFill>
              <a:latin typeface="Calibri" panose="020F0502020204030204"/>
              <a:ea typeface="Calibri"/>
              <a:cs typeface="Calibri" panose="020F0502020204030204"/>
            </a:endParaRPr>
          </a:p>
          <a:p>
            <a:pPr lvl="2" algn="just">
              <a:buFont typeface="Wingdings" panose="020B0604020202020204" pitchFamily="34" charset="0"/>
              <a:buChar char="§"/>
            </a:pPr>
            <a:endParaRPr lang="en-US" sz="1600">
              <a:solidFill>
                <a:srgbClr val="444444"/>
              </a:solidFill>
              <a:latin typeface="Calibri Light"/>
              <a:ea typeface="Calibri"/>
              <a:cs typeface="Calibri Light"/>
            </a:endParaRPr>
          </a:p>
          <a:p>
            <a:pPr lvl="1" algn="just">
              <a:buFont typeface="Courier New" panose="020B0604020202020204" pitchFamily="34" charset="0"/>
              <a:buChar char="o"/>
            </a:pPr>
            <a:r>
              <a:rPr lang="en-US" sz="2000">
                <a:solidFill>
                  <a:srgbClr val="444444"/>
                </a:solidFill>
                <a:latin typeface="Calibri Light"/>
                <a:ea typeface="Calibri"/>
                <a:cs typeface="Calibri Light"/>
              </a:rPr>
              <a:t>Design features </a:t>
            </a:r>
          </a:p>
          <a:p>
            <a:pPr lvl="2" algn="just">
              <a:buFont typeface="Wingdings" panose="020B0604020202020204" pitchFamily="34" charset="0"/>
              <a:buChar char="§"/>
            </a:pPr>
            <a:r>
              <a:rPr lang="en-US" sz="1600">
                <a:solidFill>
                  <a:srgbClr val="444444"/>
                </a:solidFill>
                <a:latin typeface="Calibri Light"/>
                <a:ea typeface="Calibri"/>
                <a:cs typeface="Calibri Light"/>
              </a:rPr>
              <a:t>interaction between warning areas &amp; predictions</a:t>
            </a:r>
            <a:endParaRPr lang="en-US">
              <a:cs typeface="Calibri"/>
            </a:endParaRPr>
          </a:p>
          <a:p>
            <a:pPr lvl="2" algn="just">
              <a:buFont typeface="Wingdings" panose="020B0604020202020204" pitchFamily="34" charset="0"/>
              <a:buChar char="§"/>
            </a:pPr>
            <a:r>
              <a:rPr lang="en-US" sz="1600">
                <a:solidFill>
                  <a:srgbClr val="444444"/>
                </a:solidFill>
                <a:latin typeface="Calibri Light"/>
                <a:ea typeface="Calibri"/>
                <a:cs typeface="Calibri Light"/>
              </a:rPr>
              <a:t>role of interactivity (zooming, panning, clicking for more information)</a:t>
            </a:r>
          </a:p>
          <a:p>
            <a:pPr lvl="2" algn="just">
              <a:buFont typeface="Wingdings" panose="020B0604020202020204" pitchFamily="34" charset="0"/>
              <a:buChar char="§"/>
            </a:pPr>
            <a:r>
              <a:rPr lang="en-US" sz="1600">
                <a:solidFill>
                  <a:srgbClr val="444444"/>
                </a:solidFill>
                <a:latin typeface="Calibri Light"/>
                <a:ea typeface="+mn-lt"/>
                <a:cs typeface="Calibri Light"/>
              </a:rPr>
              <a:t>inclusion of evacuation route information</a:t>
            </a:r>
          </a:p>
          <a:p>
            <a:pPr lvl="2" algn="just">
              <a:buFont typeface="Wingdings" panose="020B0604020202020204" pitchFamily="34" charset="0"/>
              <a:buChar char="§"/>
            </a:pPr>
            <a:r>
              <a:rPr lang="en-US" sz="1600">
                <a:solidFill>
                  <a:srgbClr val="444444"/>
                </a:solidFill>
                <a:latin typeface="Calibri Light"/>
                <a:ea typeface="Calibri"/>
                <a:cs typeface="Calibri Light"/>
              </a:rPr>
              <a:t>how much do people focus on publication/validity time information?</a:t>
            </a:r>
          </a:p>
          <a:p>
            <a:pPr lvl="1" algn="just">
              <a:buFont typeface="Courier New" panose="020B0604020202020204" pitchFamily="34" charset="0"/>
              <a:buChar char="o"/>
            </a:pPr>
            <a:endParaRPr lang="en-US" sz="2000">
              <a:solidFill>
                <a:srgbClr val="444444"/>
              </a:solidFill>
              <a:latin typeface="Calibri Light"/>
              <a:ea typeface="Calibri"/>
              <a:cs typeface="Calibri Light"/>
            </a:endParaRPr>
          </a:p>
          <a:p>
            <a:pPr lvl="1" algn="just">
              <a:buFont typeface="Courier New" panose="020B0604020202020204" pitchFamily="34" charset="0"/>
              <a:buChar char="o"/>
            </a:pPr>
            <a:endParaRPr lang="en-US" sz="2000">
              <a:solidFill>
                <a:srgbClr val="444444"/>
              </a:solidFill>
              <a:latin typeface="Calibri Light"/>
              <a:ea typeface="Calibri"/>
              <a:cs typeface="Calibri"/>
            </a:endParaRPr>
          </a:p>
          <a:p>
            <a:pPr algn="just"/>
            <a:endParaRPr lang="en-US" sz="2400">
              <a:ea typeface="Calibri"/>
              <a:cs typeface="Calibri"/>
            </a:endParaRPr>
          </a:p>
        </p:txBody>
      </p:sp>
      <p:pic>
        <p:nvPicPr>
          <p:cNvPr id="14" name="Picture 13" descr="A screenshot of a map&#10;&#10;Description automatically generated">
            <a:extLst>
              <a:ext uri="{FF2B5EF4-FFF2-40B4-BE49-F238E27FC236}">
                <a16:creationId xmlns:a16="http://schemas.microsoft.com/office/drawing/2014/main" id="{B59474FA-A707-C34D-3583-645B08765291}"/>
              </a:ext>
            </a:extLst>
          </p:cNvPr>
          <p:cNvPicPr>
            <a:picLocks noChangeAspect="1"/>
          </p:cNvPicPr>
          <p:nvPr/>
        </p:nvPicPr>
        <p:blipFill>
          <a:blip r:embed="rId2"/>
          <a:stretch>
            <a:fillRect/>
          </a:stretch>
        </p:blipFill>
        <p:spPr>
          <a:xfrm>
            <a:off x="7103406" y="3504139"/>
            <a:ext cx="4857750" cy="2276475"/>
          </a:xfrm>
          <a:prstGeom prst="rect">
            <a:avLst/>
          </a:prstGeom>
        </p:spPr>
      </p:pic>
      <p:pic>
        <p:nvPicPr>
          <p:cNvPr id="15" name="Picture 14" descr="A map of a road&#10;&#10;Description automatically generated">
            <a:extLst>
              <a:ext uri="{FF2B5EF4-FFF2-40B4-BE49-F238E27FC236}">
                <a16:creationId xmlns:a16="http://schemas.microsoft.com/office/drawing/2014/main" id="{921D959C-41D8-6F48-DA71-DF41F5AEEE1A}"/>
              </a:ext>
            </a:extLst>
          </p:cNvPr>
          <p:cNvPicPr>
            <a:picLocks noChangeAspect="1"/>
          </p:cNvPicPr>
          <p:nvPr/>
        </p:nvPicPr>
        <p:blipFill>
          <a:blip r:embed="rId3"/>
          <a:stretch>
            <a:fillRect/>
          </a:stretch>
        </p:blipFill>
        <p:spPr>
          <a:xfrm>
            <a:off x="7023019" y="1087896"/>
            <a:ext cx="5008815" cy="2303993"/>
          </a:xfrm>
          <a:prstGeom prst="rect">
            <a:avLst/>
          </a:prstGeom>
        </p:spPr>
      </p:pic>
      <p:sp>
        <p:nvSpPr>
          <p:cNvPr id="16" name="Rectangle 15">
            <a:extLst>
              <a:ext uri="{FF2B5EF4-FFF2-40B4-BE49-F238E27FC236}">
                <a16:creationId xmlns:a16="http://schemas.microsoft.com/office/drawing/2014/main" id="{DB505AD6-101C-8689-99DF-575DB56456AA}"/>
              </a:ext>
            </a:extLst>
          </p:cNvPr>
          <p:cNvSpPr/>
          <p:nvPr/>
        </p:nvSpPr>
        <p:spPr>
          <a:xfrm>
            <a:off x="1344706" y="3087843"/>
            <a:ext cx="5269254" cy="58768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C4D97A1-5657-56D0-E8D4-16453A339B53}"/>
              </a:ext>
            </a:extLst>
          </p:cNvPr>
          <p:cNvSpPr txBox="1"/>
          <p:nvPr/>
        </p:nvSpPr>
        <p:spPr>
          <a:xfrm>
            <a:off x="8738410" y="547427"/>
            <a:ext cx="1709404"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Principles 2, 3, 4</a:t>
            </a:r>
            <a:endParaRPr lang="en-US"/>
          </a:p>
        </p:txBody>
      </p:sp>
    </p:spTree>
    <p:extLst>
      <p:ext uri="{BB962C8B-B14F-4D97-AF65-F5344CB8AC3E}">
        <p14:creationId xmlns:p14="http://schemas.microsoft.com/office/powerpoint/2010/main" val="218055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4"/>
          <p:cNvPicPr preferRelativeResize="0">
            <a:picLocks noGrp="1"/>
          </p:cNvPicPr>
          <p:nvPr>
            <p:ph type="pic" idx="2"/>
          </p:nvPr>
        </p:nvPicPr>
        <p:blipFill rotWithShape="1">
          <a:blip r:embed="rId3">
            <a:alphaModFix/>
          </a:blip>
          <a:srcRect l="28157" r="28156"/>
          <a:stretch/>
        </p:blipFill>
        <p:spPr>
          <a:xfrm>
            <a:off x="7680325" y="0"/>
            <a:ext cx="4511675" cy="6858000"/>
          </a:xfrm>
          <a:prstGeom prst="rect">
            <a:avLst/>
          </a:prstGeom>
          <a:noFill/>
          <a:ln>
            <a:noFill/>
          </a:ln>
        </p:spPr>
      </p:pic>
      <p:pic>
        <p:nvPicPr>
          <p:cNvPr id="191" name="Google Shape;191;p4" descr="Icon&#10;&#10;Description automatically generated with medium confidence"/>
          <p:cNvPicPr preferRelativeResize="0"/>
          <p:nvPr/>
        </p:nvPicPr>
        <p:blipFill rotWithShape="1">
          <a:blip r:embed="rId4">
            <a:alphaModFix/>
          </a:blip>
          <a:srcRect l="3739"/>
          <a:stretch/>
        </p:blipFill>
        <p:spPr>
          <a:xfrm>
            <a:off x="11112" y="0"/>
            <a:ext cx="11503748" cy="6858000"/>
          </a:xfrm>
          <a:prstGeom prst="rect">
            <a:avLst/>
          </a:prstGeom>
          <a:noFill/>
          <a:ln>
            <a:noFill/>
          </a:ln>
        </p:spPr>
      </p:pic>
      <p:pic>
        <p:nvPicPr>
          <p:cNvPr id="192" name="Google Shape;192;p4" descr="Shape&#10;&#10;Description automatically generated with medium confidence"/>
          <p:cNvPicPr preferRelativeResize="0"/>
          <p:nvPr/>
        </p:nvPicPr>
        <p:blipFill rotWithShape="1">
          <a:blip r:embed="rId5">
            <a:alphaModFix/>
          </a:blip>
          <a:srcRect/>
          <a:stretch/>
        </p:blipFill>
        <p:spPr>
          <a:xfrm>
            <a:off x="11514860" y="6237287"/>
            <a:ext cx="677140" cy="620712"/>
          </a:xfrm>
          <a:prstGeom prst="rect">
            <a:avLst/>
          </a:prstGeom>
          <a:noFill/>
          <a:ln>
            <a:noFill/>
          </a:ln>
        </p:spPr>
      </p:pic>
      <p:sp>
        <p:nvSpPr>
          <p:cNvPr id="193" name="Google Shape;193;p4"/>
          <p:cNvSpPr txBox="1"/>
          <p:nvPr/>
        </p:nvSpPr>
        <p:spPr>
          <a:xfrm>
            <a:off x="666784" y="2062325"/>
            <a:ext cx="6815563" cy="3323987"/>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400" b="1" i="0" u="none" strike="noStrike" cap="none">
                <a:solidFill>
                  <a:schemeClr val="dk1"/>
                </a:solidFill>
                <a:latin typeface="+mj-lt"/>
                <a:ea typeface="Century Gothic"/>
                <a:cs typeface="Century Gothic"/>
                <a:sym typeface="Century Gothic"/>
              </a:rPr>
              <a:t>Coordinators</a:t>
            </a:r>
            <a:endParaRPr sz="2400" b="0" i="0" u="none" strike="noStrike" cap="none">
              <a:solidFill>
                <a:srgbClr val="000000"/>
              </a:solidFill>
              <a:latin typeface="+mj-lt"/>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Arial"/>
              <a:buChar char="•"/>
            </a:pPr>
            <a:r>
              <a:rPr lang="en-AU" sz="2400" b="0" i="0" u="none" strike="noStrike" cap="none">
                <a:solidFill>
                  <a:schemeClr val="dk1"/>
                </a:solidFill>
                <a:latin typeface="+mj-lt"/>
                <a:ea typeface="Century Gothic"/>
                <a:cs typeface="Century Gothic"/>
                <a:sym typeface="Century Gothic"/>
              </a:rPr>
              <a:t>Chloe Begg (CFA) </a:t>
            </a:r>
            <a:endParaRPr sz="2400" b="0" i="0" u="none" strike="noStrike" cap="none">
              <a:solidFill>
                <a:srgbClr val="000000"/>
              </a:solidFill>
              <a:latin typeface="+mj-lt"/>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AU" sz="2400" b="0" i="0" u="none" strike="noStrike" cap="none">
                <a:solidFill>
                  <a:schemeClr val="dk1"/>
                </a:solidFill>
                <a:latin typeface="+mj-lt"/>
                <a:ea typeface="Century Gothic"/>
                <a:cs typeface="Century Gothic"/>
                <a:sym typeface="Century Gothic"/>
              </a:rPr>
              <a:t>Angela Gardner (Vic Dept. Edu.) </a:t>
            </a:r>
            <a:endParaRPr sz="2400" b="0" i="0" u="none" strike="noStrike" cap="none">
              <a:solidFill>
                <a:srgbClr val="000000"/>
              </a:solidFill>
              <a:latin typeface="+mj-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400" b="1" i="0" u="none" strike="noStrike" cap="none">
              <a:solidFill>
                <a:schemeClr val="dk1"/>
              </a:solidFill>
              <a:latin typeface="+mj-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AU" sz="2400" b="1" i="0" u="none" strike="noStrike" cap="none">
                <a:solidFill>
                  <a:schemeClr val="dk1"/>
                </a:solidFill>
                <a:latin typeface="+mj-lt"/>
                <a:ea typeface="Century Gothic"/>
                <a:cs typeface="Century Gothic"/>
                <a:sym typeface="Century Gothic"/>
              </a:rPr>
              <a:t>Research Team</a:t>
            </a:r>
            <a:endParaRPr sz="2400" b="0" i="0" u="none" strike="noStrike" cap="none">
              <a:solidFill>
                <a:srgbClr val="000000"/>
              </a:solidFill>
              <a:latin typeface="+mj-lt"/>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AU" sz="2400" b="0" i="0" u="none" strike="noStrike" cap="none">
                <a:solidFill>
                  <a:schemeClr val="dk1"/>
                </a:solidFill>
                <a:latin typeface="+mj-lt"/>
                <a:ea typeface="Century Gothic"/>
                <a:cs typeface="Century Gothic"/>
                <a:sym typeface="Century Gothic"/>
              </a:rPr>
              <a:t>Paula </a:t>
            </a:r>
            <a:r>
              <a:rPr lang="en-AU" sz="2400" b="0" i="0" u="none" strike="noStrike" cap="none" err="1">
                <a:solidFill>
                  <a:schemeClr val="dk1"/>
                </a:solidFill>
                <a:latin typeface="+mj-lt"/>
                <a:ea typeface="Century Gothic"/>
                <a:cs typeface="Century Gothic"/>
                <a:sym typeface="Century Gothic"/>
              </a:rPr>
              <a:t>Dootson</a:t>
            </a:r>
            <a:r>
              <a:rPr lang="en-AU" sz="2400" b="0" i="0" u="none" strike="noStrike" cap="none">
                <a:solidFill>
                  <a:schemeClr val="dk1"/>
                </a:solidFill>
                <a:latin typeface="+mj-lt"/>
                <a:ea typeface="Century Gothic"/>
                <a:cs typeface="Century Gothic"/>
                <a:sym typeface="Century Gothic"/>
              </a:rPr>
              <a:t> (QUT)</a:t>
            </a:r>
            <a:endParaRPr sz="2400" b="0" i="0" u="none" strike="noStrike" cap="none">
              <a:solidFill>
                <a:srgbClr val="000000"/>
              </a:solidFill>
              <a:latin typeface="+mj-lt"/>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AU" sz="2400" b="0" i="0" u="none" strike="noStrike" cap="none">
                <a:solidFill>
                  <a:schemeClr val="dk1"/>
                </a:solidFill>
                <a:latin typeface="+mj-lt"/>
                <a:ea typeface="Century Gothic"/>
                <a:cs typeface="Century Gothic"/>
                <a:sym typeface="Century Gothic"/>
              </a:rPr>
              <a:t>Amy Griffin &amp; Erica Kuligowski (RMIT University)</a:t>
            </a:r>
            <a:endParaRPr sz="2400" b="0" i="0" u="none" strike="noStrike" cap="none">
              <a:solidFill>
                <a:srgbClr val="000000"/>
              </a:solidFill>
              <a:latin typeface="+mj-lt"/>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AU" sz="2400" b="0" i="0" u="none" strike="noStrike" cap="none">
                <a:solidFill>
                  <a:schemeClr val="dk1"/>
                </a:solidFill>
                <a:latin typeface="+mj-lt"/>
                <a:ea typeface="Century Gothic"/>
                <a:cs typeface="Century Gothic"/>
                <a:sym typeface="Century Gothic"/>
              </a:rPr>
              <a:t>Timothy Neale (Deakin University)</a:t>
            </a:r>
            <a:endParaRPr sz="2400" b="0" i="0" u="none" strike="noStrike" cap="none">
              <a:solidFill>
                <a:srgbClr val="000000"/>
              </a:solidFill>
              <a:latin typeface="+mj-lt"/>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2000"/>
              <a:buFont typeface="Arial"/>
              <a:buChar char="•"/>
            </a:pPr>
            <a:r>
              <a:rPr lang="en-AU" sz="2400" b="0" i="0" u="none" strike="noStrike" cap="none">
                <a:solidFill>
                  <a:schemeClr val="dk1"/>
                </a:solidFill>
                <a:latin typeface="+mj-lt"/>
                <a:ea typeface="Century Gothic"/>
                <a:cs typeface="Century Gothic"/>
                <a:sym typeface="Century Gothic"/>
              </a:rPr>
              <a:t>Graham Dwyer (Swinburne)</a:t>
            </a:r>
            <a:endParaRPr sz="2400" b="0" i="0" u="none" strike="noStrike" cap="none">
              <a:solidFill>
                <a:srgbClr val="000000"/>
              </a:solidFill>
              <a:latin typeface="+mj-lt"/>
              <a:ea typeface="Century Gothic"/>
              <a:cs typeface="Century Gothic"/>
              <a:sym typeface="Century Gothic"/>
            </a:endParaRPr>
          </a:p>
        </p:txBody>
      </p:sp>
      <p:sp>
        <p:nvSpPr>
          <p:cNvPr id="2" name="Google Shape;184;p2">
            <a:extLst>
              <a:ext uri="{FF2B5EF4-FFF2-40B4-BE49-F238E27FC236}">
                <a16:creationId xmlns:a16="http://schemas.microsoft.com/office/drawing/2014/main" id="{12CDBFF2-64FD-BECF-4F66-537BC96FA1AB}"/>
              </a:ext>
            </a:extLst>
          </p:cNvPr>
          <p:cNvSpPr txBox="1"/>
          <p:nvPr/>
        </p:nvSpPr>
        <p:spPr>
          <a:xfrm>
            <a:off x="667456" y="834576"/>
            <a:ext cx="4572376" cy="1696454"/>
          </a:xfrm>
          <a:prstGeom prst="rect">
            <a:avLst/>
          </a:prstGeom>
          <a:noFill/>
          <a:ln>
            <a:noFill/>
          </a:ln>
        </p:spPr>
        <p:txBody>
          <a:bodyPr spcFirstLastPara="1" wrap="square" lIns="0" tIns="0" rIns="0" bIns="0" anchor="t" anchorCtr="0">
            <a:normAutofit/>
          </a:bodyPr>
          <a:lstStyle/>
          <a:p>
            <a:pPr marL="0" marR="0" lvl="0" indent="0" algn="l" rtl="0">
              <a:lnSpc>
                <a:spcPct val="91666"/>
              </a:lnSpc>
              <a:spcBef>
                <a:spcPts val="0"/>
              </a:spcBef>
              <a:spcAft>
                <a:spcPts val="0"/>
              </a:spcAft>
              <a:buClr>
                <a:srgbClr val="00549A"/>
              </a:buClr>
              <a:buSzPts val="4800"/>
              <a:buFont typeface="Noto Sans Symbols"/>
              <a:buNone/>
            </a:pPr>
            <a:r>
              <a:rPr lang="en-AU" sz="4800" b="0" i="0" u="none" strike="noStrike" cap="none">
                <a:solidFill>
                  <a:srgbClr val="0072CE"/>
                </a:solidFill>
                <a:latin typeface="+mj-lt"/>
                <a:ea typeface="Century Gothic"/>
                <a:cs typeface="Century Gothic"/>
                <a:sym typeface="Century Gothic"/>
              </a:rPr>
              <a:t>Project Team</a:t>
            </a:r>
            <a:endParaRPr sz="1400" b="0" i="0" u="none" strike="noStrike" cap="none">
              <a:solidFill>
                <a:srgbClr val="0072CE"/>
              </a:solidFill>
              <a:latin typeface="+mj-lt"/>
              <a:ea typeface="Century Gothic"/>
              <a:cs typeface="Century Gothic"/>
              <a:sym typeface="Century Gothic"/>
            </a:endParaRPr>
          </a:p>
          <a:p>
            <a:pPr marL="0" marR="0" lvl="0" indent="0" algn="l" rtl="0">
              <a:lnSpc>
                <a:spcPct val="91666"/>
              </a:lnSpc>
              <a:spcBef>
                <a:spcPts val="1200"/>
              </a:spcBef>
              <a:spcAft>
                <a:spcPts val="0"/>
              </a:spcAft>
              <a:buClr>
                <a:srgbClr val="00B0F0"/>
              </a:buClr>
              <a:buSzPts val="4800"/>
              <a:buFont typeface="Noto Sans Symbols"/>
              <a:buNone/>
            </a:pPr>
            <a:endParaRPr sz="4800" b="0" i="0" u="none" strike="noStrike" cap="none">
              <a:solidFill>
                <a:srgbClr val="0072CE"/>
              </a:solidFill>
              <a:latin typeface="+mj-lt"/>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1FDA58-6561-3397-F529-EAF3ECC8B9BD}"/>
              </a:ext>
            </a:extLst>
          </p:cNvPr>
          <p:cNvSpPr>
            <a:spLocks noGrp="1"/>
          </p:cNvSpPr>
          <p:nvPr/>
        </p:nvSpPr>
        <p:spPr>
          <a:xfrm>
            <a:off x="585818" y="1612071"/>
            <a:ext cx="5891813" cy="490463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a:solidFill>
                  <a:srgbClr val="444444"/>
                </a:solidFill>
                <a:latin typeface="Calibri Light"/>
                <a:cs typeface="Calibri"/>
              </a:rPr>
              <a:t>WP 10 eye tracking experiments</a:t>
            </a:r>
            <a:endParaRPr lang="en-US"/>
          </a:p>
          <a:p>
            <a:pPr lvl="1" algn="just">
              <a:buFont typeface="Courier New" panose="020B0604020202020204" pitchFamily="34" charset="0"/>
              <a:buChar char="o"/>
            </a:pPr>
            <a:r>
              <a:rPr lang="en-US" sz="2000">
                <a:solidFill>
                  <a:srgbClr val="444444"/>
                </a:solidFill>
                <a:latin typeface="Calibri Light"/>
                <a:ea typeface="Calibri"/>
                <a:cs typeface="Calibri Light"/>
              </a:rPr>
              <a:t>VIC (scenario-based experiment): </a:t>
            </a:r>
          </a:p>
          <a:p>
            <a:pPr lvl="2" algn="just">
              <a:buFont typeface="Wingdings" panose="020B0604020202020204" pitchFamily="34" charset="0"/>
              <a:buChar char="§"/>
            </a:pPr>
            <a:r>
              <a:rPr lang="en-US" sz="1600">
                <a:solidFill>
                  <a:srgbClr val="444444"/>
                </a:solidFill>
                <a:latin typeface="Calibri Light"/>
                <a:ea typeface="Calibri"/>
                <a:cs typeface="Calibri Light"/>
              </a:rPr>
              <a:t>Experiment with five time points &amp; associated maps as a fire event progresses. </a:t>
            </a:r>
            <a:endParaRPr lang="en-US">
              <a:solidFill>
                <a:srgbClr val="000000"/>
              </a:solidFill>
              <a:latin typeface="Calibri" panose="020F0502020204030204"/>
              <a:ea typeface="Calibri"/>
              <a:cs typeface="Calibri" panose="020F0502020204030204"/>
            </a:endParaRPr>
          </a:p>
          <a:p>
            <a:pPr lvl="2" algn="just">
              <a:buFont typeface="Wingdings" panose="020B0604020202020204" pitchFamily="34" charset="0"/>
              <a:buChar char="§"/>
            </a:pPr>
            <a:endParaRPr lang="en-US" sz="1600">
              <a:solidFill>
                <a:srgbClr val="444444"/>
              </a:solidFill>
              <a:latin typeface="Calibri Light"/>
              <a:ea typeface="Calibri"/>
              <a:cs typeface="Calibri Light"/>
            </a:endParaRPr>
          </a:p>
          <a:p>
            <a:pPr lvl="2" algn="just">
              <a:buFont typeface="Wingdings" panose="020B0604020202020204" pitchFamily="34" charset="0"/>
              <a:buChar char="§"/>
            </a:pPr>
            <a:r>
              <a:rPr lang="en-US" sz="1600">
                <a:solidFill>
                  <a:srgbClr val="444444"/>
                </a:solidFill>
                <a:latin typeface="Calibri Light"/>
                <a:ea typeface="Calibri"/>
                <a:cs typeface="Calibri Light"/>
              </a:rPr>
              <a:t>Are there differences in when people take protective actions? Does one design produce quicker (appropriate) decisions?</a:t>
            </a:r>
            <a:endParaRPr lang="en-US">
              <a:solidFill>
                <a:srgbClr val="000000"/>
              </a:solidFill>
              <a:latin typeface="Calibri" panose="020F0502020204030204"/>
              <a:ea typeface="Calibri"/>
              <a:cs typeface="Calibri" panose="020F0502020204030204"/>
            </a:endParaRPr>
          </a:p>
          <a:p>
            <a:pPr lvl="2" algn="just">
              <a:buFont typeface="Wingdings" panose="020B0604020202020204" pitchFamily="34" charset="0"/>
              <a:buChar char="§"/>
            </a:pPr>
            <a:endParaRPr lang="en-US" sz="1600">
              <a:solidFill>
                <a:srgbClr val="444444"/>
              </a:solidFill>
              <a:latin typeface="Calibri Light"/>
              <a:ea typeface="Calibri"/>
              <a:cs typeface="Calibri Light"/>
            </a:endParaRPr>
          </a:p>
          <a:p>
            <a:pPr lvl="1" algn="just">
              <a:buFont typeface="Courier New" panose="020B0604020202020204" pitchFamily="34" charset="0"/>
              <a:buChar char="o"/>
            </a:pPr>
            <a:r>
              <a:rPr lang="en-US" sz="2000">
                <a:solidFill>
                  <a:srgbClr val="444444"/>
                </a:solidFill>
                <a:latin typeface="Calibri Light"/>
                <a:ea typeface="Calibri"/>
                <a:cs typeface="Calibri Light"/>
              </a:rPr>
              <a:t>Design features </a:t>
            </a:r>
          </a:p>
          <a:p>
            <a:pPr lvl="2" algn="just">
              <a:buFont typeface="Wingdings" panose="020B0604020202020204" pitchFamily="34" charset="0"/>
              <a:buChar char="§"/>
            </a:pPr>
            <a:r>
              <a:rPr lang="en-US" sz="1600">
                <a:solidFill>
                  <a:srgbClr val="444444"/>
                </a:solidFill>
                <a:latin typeface="Calibri Light"/>
                <a:ea typeface="Calibri"/>
                <a:cs typeface="Calibri Light"/>
              </a:rPr>
              <a:t>Temporal precision of prediction --&gt; comparison of one isochrone (24 </a:t>
            </a:r>
            <a:r>
              <a:rPr lang="en-US" sz="1600" err="1">
                <a:solidFill>
                  <a:srgbClr val="444444"/>
                </a:solidFill>
                <a:latin typeface="Calibri Light"/>
                <a:ea typeface="Calibri"/>
                <a:cs typeface="Calibri Light"/>
              </a:rPr>
              <a:t>hrs</a:t>
            </a:r>
            <a:r>
              <a:rPr lang="en-US" sz="1600">
                <a:solidFill>
                  <a:srgbClr val="444444"/>
                </a:solidFill>
                <a:latin typeface="Calibri Light"/>
                <a:ea typeface="Calibri"/>
                <a:cs typeface="Calibri Light"/>
              </a:rPr>
              <a:t>) vs 3 isochrones (0-6, 6-12, 12-24 </a:t>
            </a:r>
            <a:r>
              <a:rPr lang="en-US" sz="1600" err="1">
                <a:solidFill>
                  <a:srgbClr val="444444"/>
                </a:solidFill>
                <a:latin typeface="Calibri Light"/>
                <a:ea typeface="Calibri"/>
                <a:cs typeface="Calibri Light"/>
              </a:rPr>
              <a:t>hrs</a:t>
            </a:r>
            <a:r>
              <a:rPr lang="en-US" sz="1600">
                <a:solidFill>
                  <a:srgbClr val="444444"/>
                </a:solidFill>
                <a:latin typeface="Calibri Light"/>
                <a:ea typeface="Calibri"/>
                <a:cs typeface="Calibri Light"/>
              </a:rPr>
              <a:t>)</a:t>
            </a:r>
          </a:p>
          <a:p>
            <a:pPr lvl="2" algn="just">
              <a:buFont typeface="Wingdings" panose="020B0604020202020204" pitchFamily="34" charset="0"/>
              <a:buChar char="§"/>
            </a:pPr>
            <a:r>
              <a:rPr lang="en-US" sz="1600">
                <a:solidFill>
                  <a:srgbClr val="444444"/>
                </a:solidFill>
                <a:latin typeface="Calibri Light"/>
                <a:ea typeface="Calibri"/>
                <a:cs typeface="Calibri Light"/>
              </a:rPr>
              <a:t>Shows road closures, not evacuation routes</a:t>
            </a:r>
          </a:p>
          <a:p>
            <a:pPr lvl="2" algn="just">
              <a:buFont typeface="Wingdings" panose="020B0604020202020204" pitchFamily="34" charset="0"/>
              <a:buChar char="§"/>
            </a:pPr>
            <a:endParaRPr lang="en-US" sz="1600">
              <a:solidFill>
                <a:srgbClr val="444444"/>
              </a:solidFill>
              <a:latin typeface="Calibri Light"/>
              <a:ea typeface="Calibri"/>
              <a:cs typeface="Calibri Light"/>
            </a:endParaRPr>
          </a:p>
          <a:p>
            <a:pPr lvl="1" algn="just">
              <a:buFont typeface="Courier New" panose="020B0604020202020204" pitchFamily="34" charset="0"/>
              <a:buChar char="o"/>
            </a:pPr>
            <a:r>
              <a:rPr lang="en-US" sz="2000">
                <a:solidFill>
                  <a:srgbClr val="444444"/>
                </a:solidFill>
                <a:latin typeface="Calibri Light"/>
                <a:cs typeface="Calibri Light"/>
              </a:rPr>
              <a:t>3 isochrone map's findings can be compared with WA study findings to shed light on differences produced by showing evacuation routes vs road closures.</a:t>
            </a:r>
            <a:endParaRPr lang="en-US"/>
          </a:p>
          <a:p>
            <a:pPr lvl="2" algn="just">
              <a:buFont typeface="Wingdings" panose="020B0604020202020204" pitchFamily="34" charset="0"/>
              <a:buChar char="§"/>
            </a:pPr>
            <a:endParaRPr lang="en-US" sz="1600">
              <a:solidFill>
                <a:srgbClr val="444444"/>
              </a:solidFill>
              <a:latin typeface="Calibri Light"/>
              <a:ea typeface="Calibri"/>
              <a:cs typeface="Calibri Light"/>
            </a:endParaRPr>
          </a:p>
          <a:p>
            <a:pPr lvl="1" algn="just">
              <a:buFont typeface="Courier New" panose="020B0604020202020204" pitchFamily="34" charset="0"/>
              <a:buChar char="o"/>
            </a:pPr>
            <a:endParaRPr lang="en-US" sz="2000">
              <a:solidFill>
                <a:srgbClr val="444444"/>
              </a:solidFill>
              <a:latin typeface="Calibri Light"/>
              <a:ea typeface="Calibri"/>
              <a:cs typeface="Calibri Light"/>
            </a:endParaRPr>
          </a:p>
          <a:p>
            <a:pPr lvl="1" algn="just">
              <a:buFont typeface="Courier New" panose="020B0604020202020204" pitchFamily="34" charset="0"/>
              <a:buChar char="o"/>
            </a:pPr>
            <a:endParaRPr lang="en-US" sz="2000">
              <a:solidFill>
                <a:srgbClr val="444444"/>
              </a:solidFill>
              <a:latin typeface="Calibri Light"/>
              <a:ea typeface="Calibri"/>
              <a:cs typeface="Calibri"/>
            </a:endParaRPr>
          </a:p>
          <a:p>
            <a:pPr algn="just"/>
            <a:endParaRPr lang="en-US" sz="2400">
              <a:ea typeface="Calibri"/>
              <a:cs typeface="Calibri"/>
            </a:endParaRPr>
          </a:p>
        </p:txBody>
      </p:sp>
      <p:sp>
        <p:nvSpPr>
          <p:cNvPr id="5" name="Rectangle 4">
            <a:extLst>
              <a:ext uri="{FF2B5EF4-FFF2-40B4-BE49-F238E27FC236}">
                <a16:creationId xmlns:a16="http://schemas.microsoft.com/office/drawing/2014/main" id="{5697582D-F135-74EC-613E-7AE66E25D957}"/>
              </a:ext>
            </a:extLst>
          </p:cNvPr>
          <p:cNvSpPr/>
          <p:nvPr/>
        </p:nvSpPr>
        <p:spPr>
          <a:xfrm>
            <a:off x="1330145" y="2932531"/>
            <a:ext cx="5269254" cy="74785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0ADC187-736C-ABD8-08B4-9635819E74A9}"/>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Next steps</a:t>
            </a:r>
          </a:p>
        </p:txBody>
      </p:sp>
      <p:pic>
        <p:nvPicPr>
          <p:cNvPr id="8" name="Picture 7" descr="A screenshot of a map&#10;&#10;Description automatically generated">
            <a:extLst>
              <a:ext uri="{FF2B5EF4-FFF2-40B4-BE49-F238E27FC236}">
                <a16:creationId xmlns:a16="http://schemas.microsoft.com/office/drawing/2014/main" id="{AD5CF1CD-747B-142F-E194-46754ED19813}"/>
              </a:ext>
            </a:extLst>
          </p:cNvPr>
          <p:cNvPicPr>
            <a:picLocks noChangeAspect="1"/>
          </p:cNvPicPr>
          <p:nvPr/>
        </p:nvPicPr>
        <p:blipFill>
          <a:blip r:embed="rId2"/>
          <a:stretch>
            <a:fillRect/>
          </a:stretch>
        </p:blipFill>
        <p:spPr>
          <a:xfrm>
            <a:off x="6911387" y="1122315"/>
            <a:ext cx="5033084" cy="2395319"/>
          </a:xfrm>
          <a:prstGeom prst="rect">
            <a:avLst/>
          </a:prstGeom>
        </p:spPr>
      </p:pic>
      <p:pic>
        <p:nvPicPr>
          <p:cNvPr id="10" name="Picture 9" descr="A screenshot of a map&#10;&#10;Description automatically generated">
            <a:extLst>
              <a:ext uri="{FF2B5EF4-FFF2-40B4-BE49-F238E27FC236}">
                <a16:creationId xmlns:a16="http://schemas.microsoft.com/office/drawing/2014/main" id="{286056E5-1D47-2B5A-A8FF-203A761095D6}"/>
              </a:ext>
            </a:extLst>
          </p:cNvPr>
          <p:cNvPicPr>
            <a:picLocks noChangeAspect="1"/>
          </p:cNvPicPr>
          <p:nvPr/>
        </p:nvPicPr>
        <p:blipFill>
          <a:blip r:embed="rId3"/>
          <a:stretch>
            <a:fillRect/>
          </a:stretch>
        </p:blipFill>
        <p:spPr>
          <a:xfrm>
            <a:off x="6862852" y="3675258"/>
            <a:ext cx="5130154" cy="2405027"/>
          </a:xfrm>
          <a:prstGeom prst="rect">
            <a:avLst/>
          </a:prstGeom>
        </p:spPr>
      </p:pic>
    </p:spTree>
    <p:extLst>
      <p:ext uri="{BB962C8B-B14F-4D97-AF65-F5344CB8AC3E}">
        <p14:creationId xmlns:p14="http://schemas.microsoft.com/office/powerpoint/2010/main" val="28812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1A034C-46B2-1951-57D1-FA4D35564637}"/>
              </a:ext>
            </a:extLst>
          </p:cNvPr>
          <p:cNvSpPr>
            <a:spLocks noGrp="1"/>
          </p:cNvSpPr>
          <p:nvPr>
            <p:ph type="dt" sz="half" idx="4294967295"/>
          </p:nvPr>
        </p:nvSpPr>
        <p:spPr>
          <a:xfrm>
            <a:off x="10604500" y="6237288"/>
            <a:ext cx="1587500" cy="620712"/>
          </a:xfrm>
        </p:spPr>
        <p:txBody>
          <a:bodyPr/>
          <a:lstStyle/>
          <a:p>
            <a:fld id="{392E99F0-A01A-BE49-926B-3F6CA77050D3}" type="datetime4">
              <a:rPr lang="en-AU" smtClean="0"/>
              <a:pPr/>
              <a:t>30 July 2024</a:t>
            </a:fld>
            <a:endParaRPr lang="en-US"/>
          </a:p>
        </p:txBody>
      </p:sp>
      <p:sp>
        <p:nvSpPr>
          <p:cNvPr id="10" name="Title 1">
            <a:extLst>
              <a:ext uri="{FF2B5EF4-FFF2-40B4-BE49-F238E27FC236}">
                <a16:creationId xmlns:a16="http://schemas.microsoft.com/office/drawing/2014/main" id="{FD4A41BA-8FBD-0E4B-ABA4-C388A981CCE5}"/>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Next steps</a:t>
            </a:r>
          </a:p>
        </p:txBody>
      </p:sp>
      <p:sp>
        <p:nvSpPr>
          <p:cNvPr id="12" name="Content Placeholder 2">
            <a:extLst>
              <a:ext uri="{FF2B5EF4-FFF2-40B4-BE49-F238E27FC236}">
                <a16:creationId xmlns:a16="http://schemas.microsoft.com/office/drawing/2014/main" id="{614E444E-BE4F-33F8-EA54-1C48F0624C82}"/>
              </a:ext>
            </a:extLst>
          </p:cNvPr>
          <p:cNvSpPr>
            <a:spLocks noGrp="1"/>
          </p:cNvSpPr>
          <p:nvPr/>
        </p:nvSpPr>
        <p:spPr>
          <a:xfrm>
            <a:off x="838200" y="1825625"/>
            <a:ext cx="589181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a:solidFill>
                  <a:srgbClr val="444444"/>
                </a:solidFill>
                <a:latin typeface="Calibri Light"/>
                <a:ea typeface="Calibri"/>
                <a:cs typeface="Calibri"/>
              </a:rPr>
              <a:t>Phase Two continues:</a:t>
            </a:r>
          </a:p>
          <a:p>
            <a:pPr lvl="1" algn="just">
              <a:buFont typeface="Courier New" panose="020B0604020202020204" pitchFamily="34" charset="0"/>
              <a:buChar char="o"/>
            </a:pPr>
            <a:r>
              <a:rPr lang="en-US" sz="2000">
                <a:solidFill>
                  <a:srgbClr val="444444"/>
                </a:solidFill>
                <a:latin typeface="Calibri Light"/>
                <a:ea typeface="Calibri"/>
                <a:cs typeface="Calibri"/>
              </a:rPr>
              <a:t>2025: interviews (WP11), </a:t>
            </a:r>
            <a:r>
              <a:rPr lang="en-US" sz="2000">
                <a:solidFill>
                  <a:srgbClr val="444444"/>
                </a:solidFill>
                <a:latin typeface="Calibri Light"/>
                <a:ea typeface="+mn-lt"/>
                <a:cs typeface="+mn-lt"/>
              </a:rPr>
              <a:t>national survey (WP12)</a:t>
            </a:r>
            <a:endParaRPr lang="en-US" sz="2000">
              <a:solidFill>
                <a:srgbClr val="000000"/>
              </a:solidFill>
              <a:latin typeface="Calibri Light"/>
              <a:ea typeface="+mn-lt"/>
              <a:cs typeface="+mn-lt"/>
            </a:endParaRPr>
          </a:p>
          <a:p>
            <a:pPr algn="just"/>
            <a:endParaRPr lang="en-US" sz="2400">
              <a:solidFill>
                <a:srgbClr val="444444"/>
              </a:solidFill>
              <a:latin typeface="Calibri Light"/>
              <a:ea typeface="Calibri"/>
              <a:cs typeface="Calibri"/>
            </a:endParaRPr>
          </a:p>
          <a:p>
            <a:pPr algn="just"/>
            <a:r>
              <a:rPr lang="en-US" sz="2400">
                <a:solidFill>
                  <a:srgbClr val="444444"/>
                </a:solidFill>
                <a:latin typeface="Calibri Light"/>
                <a:ea typeface="Calibri"/>
                <a:cs typeface="Calibri"/>
              </a:rPr>
              <a:t>Phase 3: translation into agency policy and practice --&gt; practical outputs (2025)</a:t>
            </a:r>
            <a:endParaRPr lang="en-US" sz="2400">
              <a:ea typeface="Calibri"/>
              <a:cs typeface="Calibri"/>
            </a:endParaRPr>
          </a:p>
        </p:txBody>
      </p:sp>
    </p:spTree>
    <p:extLst>
      <p:ext uri="{BB962C8B-B14F-4D97-AF65-F5344CB8AC3E}">
        <p14:creationId xmlns:p14="http://schemas.microsoft.com/office/powerpoint/2010/main" val="585549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Placeholder 1" descr="A forest fire with smoke and clouds of smoke&#10;&#10;Description automatically generated">
            <a:extLst>
              <a:ext uri="{FF2B5EF4-FFF2-40B4-BE49-F238E27FC236}">
                <a16:creationId xmlns:a16="http://schemas.microsoft.com/office/drawing/2014/main" id="{B6DC6BEB-4D95-A79C-F836-FE315800884F}"/>
              </a:ext>
            </a:extLst>
          </p:cNvPr>
          <p:cNvPicPr>
            <a:picLocks noGrp="1" noChangeAspect="1"/>
          </p:cNvPicPr>
          <p:nvPr>
            <p:ph type="pic" idx="1"/>
          </p:nvPr>
        </p:nvPicPr>
        <p:blipFill rotWithShape="1">
          <a:blip r:embed="rId3"/>
          <a:srcRect l="34074" t="14892" r="34074"/>
          <a:stretch/>
        </p:blipFill>
        <p:spPr>
          <a:xfrm>
            <a:off x="7644291" y="-1"/>
            <a:ext cx="4569903" cy="6861483"/>
          </a:xfrm>
          <a:noFill/>
        </p:spPr>
      </p:pic>
      <p:pic>
        <p:nvPicPr>
          <p:cNvPr id="9" name="Picture 8" descr="Icon&#10;&#10;Description automatically generated with medium confidence">
            <a:extLst>
              <a:ext uri="{FF2B5EF4-FFF2-40B4-BE49-F238E27FC236}">
                <a16:creationId xmlns:a16="http://schemas.microsoft.com/office/drawing/2014/main" id="{310BCFA3-C272-94B9-B6C7-08D741A0841A}"/>
              </a:ext>
            </a:extLst>
          </p:cNvPr>
          <p:cNvPicPr>
            <a:picLocks noChangeAspect="1"/>
          </p:cNvPicPr>
          <p:nvPr/>
        </p:nvPicPr>
        <p:blipFill rotWithShape="1">
          <a:blip r:embed="rId4"/>
          <a:srcRect l="3740"/>
          <a:stretch/>
        </p:blipFill>
        <p:spPr>
          <a:xfrm>
            <a:off x="-3684" y="0"/>
            <a:ext cx="11503748" cy="6858000"/>
          </a:xfrm>
          <a:prstGeom prst="rect">
            <a:avLst/>
          </a:prstGeom>
        </p:spPr>
      </p:pic>
      <p:sp>
        <p:nvSpPr>
          <p:cNvPr id="10" name="Subtitle 2">
            <a:extLst>
              <a:ext uri="{FF2B5EF4-FFF2-40B4-BE49-F238E27FC236}">
                <a16:creationId xmlns:a16="http://schemas.microsoft.com/office/drawing/2014/main" id="{0515B166-418B-53C7-6429-533AF2F22C4B}"/>
              </a:ext>
            </a:extLst>
          </p:cNvPr>
          <p:cNvSpPr txBox="1">
            <a:spLocks/>
          </p:cNvSpPr>
          <p:nvPr/>
        </p:nvSpPr>
        <p:spPr>
          <a:xfrm>
            <a:off x="545523" y="565229"/>
            <a:ext cx="6475990" cy="2004791"/>
          </a:xfrm>
          <a:prstGeom prst="rect">
            <a:avLst/>
          </a:prstGeom>
        </p:spPr>
        <p:txBody>
          <a:bodyPr vert="horz" lIns="0" tIns="0" rIns="0" bIns="0" rtlCol="0" anchor="b" anchorCtr="0">
            <a:noAutofit/>
          </a:bodyPr>
          <a:lstStyle>
            <a:lvl1pPr marL="0" indent="0" algn="ctr" defTabSz="914400" rtl="0" eaLnBrk="1" fontAlgn="t" latinLnBrk="0" hangingPunct="1">
              <a:lnSpc>
                <a:spcPts val="5000"/>
              </a:lnSpc>
              <a:spcBef>
                <a:spcPts val="1200"/>
              </a:spcBef>
              <a:buFont typeface="Wingdings" pitchFamily="2" charset="2"/>
              <a:buNone/>
              <a:defRPr sz="4500" kern="1200" baseline="0">
                <a:solidFill>
                  <a:srgbClr val="00B0F0"/>
                </a:solidFill>
                <a:latin typeface="+mj-lt"/>
                <a:ea typeface="+mn-ea"/>
                <a:cs typeface="+mn-cs"/>
              </a:defRPr>
            </a:lvl1pPr>
            <a:lvl2pPr marL="457200" indent="0" algn="ctr" defTabSz="914400" rtl="0" eaLnBrk="1" latinLnBrk="0" hangingPunct="1">
              <a:lnSpc>
                <a:spcPct val="90000"/>
              </a:lnSpc>
              <a:spcBef>
                <a:spcPts val="1200"/>
              </a:spcBef>
              <a:buFont typeface="Wingdings" pitchFamily="2" charset="2"/>
              <a:buNone/>
              <a:defRPr sz="2000" kern="1200" baseline="0">
                <a:solidFill>
                  <a:srgbClr val="707070"/>
                </a:solidFill>
                <a:latin typeface="+mj-lt"/>
                <a:ea typeface="+mn-ea"/>
                <a:cs typeface="+mn-cs"/>
              </a:defRPr>
            </a:lvl2pPr>
            <a:lvl3pPr marL="914400" indent="0" algn="ctr" defTabSz="914400" rtl="0" eaLnBrk="1" latinLnBrk="0" hangingPunct="1">
              <a:lnSpc>
                <a:spcPct val="90000"/>
              </a:lnSpc>
              <a:spcBef>
                <a:spcPts val="600"/>
              </a:spcBef>
              <a:buFont typeface="System Font Regular"/>
              <a:buNone/>
              <a:defRPr sz="1800" kern="1200" baseline="0">
                <a:solidFill>
                  <a:srgbClr val="707070"/>
                </a:solidFill>
                <a:latin typeface="+mj-lt"/>
                <a:ea typeface="+mn-ea"/>
                <a:cs typeface="+mn-cs"/>
              </a:defRPr>
            </a:lvl3pPr>
            <a:lvl4pPr marL="13716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4pPr>
            <a:lvl5pPr marL="18288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400"/>
              </a:lnSpc>
            </a:pPr>
            <a:r>
              <a:rPr lang="en-US" sz="4800">
                <a:solidFill>
                  <a:srgbClr val="0072CE"/>
                </a:solidFill>
                <a:ea typeface="+mj-lt"/>
                <a:cs typeface="+mj-lt"/>
              </a:rPr>
              <a:t>PREDICTIONS IN PUBLIC</a:t>
            </a:r>
            <a:endParaRPr lang="en-US" sz="4800">
              <a:solidFill>
                <a:srgbClr val="0072CE"/>
              </a:solidFill>
              <a:cs typeface="Calibri Light"/>
            </a:endParaRPr>
          </a:p>
        </p:txBody>
      </p:sp>
      <p:sp>
        <p:nvSpPr>
          <p:cNvPr id="12" name="Text Placeholder 3">
            <a:extLst>
              <a:ext uri="{FF2B5EF4-FFF2-40B4-BE49-F238E27FC236}">
                <a16:creationId xmlns:a16="http://schemas.microsoft.com/office/drawing/2014/main" id="{7A8A2AD7-75B3-3B57-57AE-67200C9DF5F0}"/>
              </a:ext>
            </a:extLst>
          </p:cNvPr>
          <p:cNvSpPr txBox="1">
            <a:spLocks/>
          </p:cNvSpPr>
          <p:nvPr/>
        </p:nvSpPr>
        <p:spPr>
          <a:xfrm>
            <a:off x="874713" y="6255548"/>
            <a:ext cx="5221287" cy="602451"/>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200"/>
              </a:spcBef>
              <a:buFont typeface="Wingdings" pitchFamily="2" charset="2"/>
              <a:buNone/>
              <a:defRPr sz="1800" b="1" kern="1200" baseline="0">
                <a:solidFill>
                  <a:srgbClr val="707070"/>
                </a:solidFill>
                <a:latin typeface="+mj-lt"/>
                <a:ea typeface="+mn-ea"/>
                <a:cs typeface="+mn-cs"/>
              </a:defRPr>
            </a:lvl1pPr>
            <a:lvl2pPr marL="457200" indent="0" algn="l" defTabSz="914400" rtl="0" eaLnBrk="1" latinLnBrk="0" hangingPunct="1">
              <a:lnSpc>
                <a:spcPct val="90000"/>
              </a:lnSpc>
              <a:spcBef>
                <a:spcPts val="1200"/>
              </a:spcBef>
              <a:buFont typeface="Wingdings" pitchFamily="2" charset="2"/>
              <a:buNone/>
              <a:defRPr sz="2000" b="1" kern="1200" baseline="0">
                <a:solidFill>
                  <a:srgbClr val="707070"/>
                </a:solidFill>
                <a:latin typeface="+mj-lt"/>
                <a:ea typeface="+mn-ea"/>
                <a:cs typeface="+mn-cs"/>
              </a:defRPr>
            </a:lvl2pPr>
            <a:lvl3pPr marL="914400" indent="0" algn="l" defTabSz="914400" rtl="0" eaLnBrk="1" latinLnBrk="0" hangingPunct="1">
              <a:lnSpc>
                <a:spcPct val="90000"/>
              </a:lnSpc>
              <a:spcBef>
                <a:spcPts val="600"/>
              </a:spcBef>
              <a:buFont typeface="System Font Regular"/>
              <a:buNone/>
              <a:defRPr sz="1800" b="1" kern="1200" baseline="0">
                <a:solidFill>
                  <a:srgbClr val="707070"/>
                </a:solidFill>
                <a:latin typeface="+mj-lt"/>
                <a:ea typeface="+mn-ea"/>
                <a:cs typeface="+mn-cs"/>
              </a:defRPr>
            </a:lvl3pPr>
            <a:lvl4pPr marL="1371600" indent="0" algn="l" defTabSz="914400" rtl="0" eaLnBrk="1" latinLnBrk="0" hangingPunct="1">
              <a:lnSpc>
                <a:spcPct val="90000"/>
              </a:lnSpc>
              <a:spcBef>
                <a:spcPts val="600"/>
              </a:spcBef>
              <a:buFont typeface="System Font Regular"/>
              <a:buNone/>
              <a:defRPr sz="1600" b="1" kern="1200" baseline="0">
                <a:solidFill>
                  <a:srgbClr val="707070"/>
                </a:solidFill>
                <a:latin typeface="+mj-lt"/>
                <a:ea typeface="+mn-ea"/>
                <a:cs typeface="+mn-cs"/>
              </a:defRPr>
            </a:lvl4pPr>
            <a:lvl5pPr marL="1828800" indent="0" algn="l" defTabSz="914400" rtl="0" eaLnBrk="1" latinLnBrk="0" hangingPunct="1">
              <a:lnSpc>
                <a:spcPct val="90000"/>
              </a:lnSpc>
              <a:spcBef>
                <a:spcPts val="600"/>
              </a:spcBef>
              <a:buFont typeface="System Font Regular"/>
              <a:buNone/>
              <a:defRPr sz="1600" b="1" kern="1200" baseline="0">
                <a:solidFill>
                  <a:srgbClr val="707070"/>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200" b="0">
                <a:solidFill>
                  <a:schemeClr val="tx1"/>
                </a:solidFill>
                <a:latin typeface="Calibri Light" panose="020F0302020204030204" pitchFamily="34" charset="0"/>
                <a:cs typeface="Calibri Light" panose="020F0302020204030204" pitchFamily="34" charset="0"/>
              </a:rPr>
              <a:t>© Natural Hazards Research Australia 2023</a:t>
            </a:r>
          </a:p>
        </p:txBody>
      </p:sp>
      <p:sp>
        <p:nvSpPr>
          <p:cNvPr id="13" name="TextBox 12">
            <a:extLst>
              <a:ext uri="{FF2B5EF4-FFF2-40B4-BE49-F238E27FC236}">
                <a16:creationId xmlns:a16="http://schemas.microsoft.com/office/drawing/2014/main" id="{4E91864D-DC80-7412-466A-4F51267DD156}"/>
              </a:ext>
            </a:extLst>
          </p:cNvPr>
          <p:cNvSpPr txBox="1"/>
          <p:nvPr/>
        </p:nvSpPr>
        <p:spPr>
          <a:xfrm>
            <a:off x="3849832" y="3822335"/>
            <a:ext cx="3157060" cy="1261884"/>
          </a:xfrm>
          <a:prstGeom prst="rect">
            <a:avLst/>
          </a:prstGeom>
          <a:noFill/>
        </p:spPr>
        <p:txBody>
          <a:bodyPr wrap="square" lIns="0" tIns="0" rIns="0" bIns="0" anchor="b" anchorCtr="0">
            <a:spAutoFit/>
          </a:bodyPr>
          <a:lstStyle/>
          <a:p>
            <a:r>
              <a:rPr lang="en-US" b="1">
                <a:latin typeface="Calibri"/>
                <a:cs typeface="Calibri"/>
              </a:rPr>
              <a:t>Dr Paula Dootson</a:t>
            </a:r>
            <a:endParaRPr lang="en-US" sz="1800" b="1">
              <a:latin typeface="Calibri" panose="020F0502020204030204" pitchFamily="34" charset="0"/>
              <a:cs typeface="Calibri" panose="020F0502020204030204" pitchFamily="34" charset="0"/>
            </a:endParaRPr>
          </a:p>
          <a:p>
            <a:r>
              <a:rPr lang="en-US" sz="1600">
                <a:latin typeface="+mj-lt"/>
              </a:rPr>
              <a:t>Associate Professor</a:t>
            </a:r>
            <a:endParaRPr lang="en-US" sz="1600">
              <a:latin typeface="+mj-lt"/>
              <a:cs typeface="Calibri Light"/>
            </a:endParaRPr>
          </a:p>
          <a:p>
            <a:r>
              <a:rPr lang="en-US" sz="1600">
                <a:latin typeface="+mj-lt"/>
              </a:rPr>
              <a:t>Queensland University of Technology</a:t>
            </a:r>
            <a:endParaRPr lang="en-US" sz="1600">
              <a:latin typeface="+mj-lt"/>
              <a:cs typeface="Calibri Light"/>
            </a:endParaRPr>
          </a:p>
          <a:p>
            <a:r>
              <a:rPr lang="en-US" sz="1600">
                <a:latin typeface="+mj-lt"/>
              </a:rPr>
              <a:t>Natural Hazards Research Australia</a:t>
            </a:r>
          </a:p>
          <a:p>
            <a:r>
              <a:rPr lang="en-US" sz="1600">
                <a:solidFill>
                  <a:schemeClr val="accent1"/>
                </a:solidFill>
                <a:latin typeface="+mj-lt"/>
                <a:cs typeface="Calibri Light"/>
                <a:hlinkClick r:id="rId5">
                  <a:extLst>
                    <a:ext uri="{A12FA001-AC4F-418D-AE19-62706E023703}">
                      <ahyp:hlinkClr xmlns:ahyp="http://schemas.microsoft.com/office/drawing/2018/hyperlinkcolor" val="tx"/>
                    </a:ext>
                  </a:extLst>
                </a:hlinkClick>
              </a:rPr>
              <a:t>paula.dootson@qut.edu.au</a:t>
            </a:r>
            <a:r>
              <a:rPr lang="en-US" sz="1600">
                <a:solidFill>
                  <a:schemeClr val="accent1"/>
                </a:solidFill>
                <a:latin typeface="+mj-lt"/>
                <a:cs typeface="Calibri Light"/>
              </a:rPr>
              <a:t> </a:t>
            </a:r>
          </a:p>
        </p:txBody>
      </p:sp>
      <p:pic>
        <p:nvPicPr>
          <p:cNvPr id="16" name="Picture 15" descr="A picture containing graphical user interface&#10;&#10;Description automatically generated">
            <a:extLst>
              <a:ext uri="{FF2B5EF4-FFF2-40B4-BE49-F238E27FC236}">
                <a16:creationId xmlns:a16="http://schemas.microsoft.com/office/drawing/2014/main" id="{64B6C578-0A9D-3E59-0B9D-B049628F383A}"/>
              </a:ext>
            </a:extLst>
          </p:cNvPr>
          <p:cNvPicPr>
            <a:picLocks noChangeAspect="1"/>
          </p:cNvPicPr>
          <p:nvPr/>
        </p:nvPicPr>
        <p:blipFill>
          <a:blip r:embed="rId6"/>
          <a:stretch>
            <a:fillRect/>
          </a:stretch>
        </p:blipFill>
        <p:spPr>
          <a:xfrm>
            <a:off x="0" y="0"/>
            <a:ext cx="3016250" cy="1409700"/>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9E2C196-9C6F-83DC-69BF-8B827BB167A7}"/>
              </a:ext>
            </a:extLst>
          </p:cNvPr>
          <p:cNvPicPr>
            <a:picLocks noChangeAspect="1"/>
          </p:cNvPicPr>
          <p:nvPr/>
        </p:nvPicPr>
        <p:blipFill>
          <a:blip r:embed="rId7"/>
          <a:stretch>
            <a:fillRect/>
          </a:stretch>
        </p:blipFill>
        <p:spPr>
          <a:xfrm>
            <a:off x="11514860" y="6237287"/>
            <a:ext cx="677140" cy="620712"/>
          </a:xfrm>
          <a:prstGeom prst="rect">
            <a:avLst/>
          </a:prstGeom>
          <a:noFill/>
        </p:spPr>
      </p:pic>
      <p:sp>
        <p:nvSpPr>
          <p:cNvPr id="14" name="Subtitle 2">
            <a:extLst>
              <a:ext uri="{FF2B5EF4-FFF2-40B4-BE49-F238E27FC236}">
                <a16:creationId xmlns:a16="http://schemas.microsoft.com/office/drawing/2014/main" id="{A85C2D30-7A0F-18A8-5ED7-319058783352}"/>
              </a:ext>
            </a:extLst>
          </p:cNvPr>
          <p:cNvSpPr txBox="1">
            <a:spLocks/>
          </p:cNvSpPr>
          <p:nvPr/>
        </p:nvSpPr>
        <p:spPr>
          <a:xfrm>
            <a:off x="545523" y="2708564"/>
            <a:ext cx="6210870" cy="1431138"/>
          </a:xfrm>
          <a:prstGeom prst="rect">
            <a:avLst/>
          </a:prstGeom>
        </p:spPr>
        <p:txBody>
          <a:bodyPr vert="horz" lIns="0" tIns="0" rIns="0" bIns="0" rtlCol="0" anchor="t" anchorCtr="0">
            <a:normAutofit/>
          </a:bodyPr>
          <a:lstStyle>
            <a:lvl1pPr marL="0" indent="0" algn="ctr" defTabSz="914400" rtl="0" eaLnBrk="1" fontAlgn="t" latinLnBrk="0" hangingPunct="1">
              <a:lnSpc>
                <a:spcPts val="5000"/>
              </a:lnSpc>
              <a:spcBef>
                <a:spcPts val="1200"/>
              </a:spcBef>
              <a:buFont typeface="Wingdings" pitchFamily="2" charset="2"/>
              <a:buNone/>
              <a:defRPr sz="4500" kern="1200" baseline="0">
                <a:solidFill>
                  <a:srgbClr val="00B0F0"/>
                </a:solidFill>
                <a:latin typeface="+mj-lt"/>
                <a:ea typeface="+mn-ea"/>
                <a:cs typeface="+mn-cs"/>
              </a:defRPr>
            </a:lvl1pPr>
            <a:lvl2pPr marL="457200" indent="0" algn="ctr" defTabSz="914400" rtl="0" eaLnBrk="1" latinLnBrk="0" hangingPunct="1">
              <a:lnSpc>
                <a:spcPct val="90000"/>
              </a:lnSpc>
              <a:spcBef>
                <a:spcPts val="1200"/>
              </a:spcBef>
              <a:buFont typeface="Wingdings" pitchFamily="2" charset="2"/>
              <a:buNone/>
              <a:defRPr sz="2000" kern="1200" baseline="0">
                <a:solidFill>
                  <a:srgbClr val="707070"/>
                </a:solidFill>
                <a:latin typeface="+mj-lt"/>
                <a:ea typeface="+mn-ea"/>
                <a:cs typeface="+mn-cs"/>
              </a:defRPr>
            </a:lvl2pPr>
            <a:lvl3pPr marL="914400" indent="0" algn="ctr" defTabSz="914400" rtl="0" eaLnBrk="1" latinLnBrk="0" hangingPunct="1">
              <a:lnSpc>
                <a:spcPct val="90000"/>
              </a:lnSpc>
              <a:spcBef>
                <a:spcPts val="600"/>
              </a:spcBef>
              <a:buFont typeface="System Font Regular"/>
              <a:buNone/>
              <a:defRPr sz="1800" kern="1200" baseline="0">
                <a:solidFill>
                  <a:srgbClr val="707070"/>
                </a:solidFill>
                <a:latin typeface="+mj-lt"/>
                <a:ea typeface="+mn-ea"/>
                <a:cs typeface="+mn-cs"/>
              </a:defRPr>
            </a:lvl3pPr>
            <a:lvl4pPr marL="13716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4pPr>
            <a:lvl5pPr marL="18288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800"/>
              </a:lnSpc>
            </a:pPr>
            <a:r>
              <a:rPr lang="en-US" sz="2000">
                <a:solidFill>
                  <a:srgbClr val="000000"/>
                </a:solidFill>
                <a:latin typeface="Calibri"/>
                <a:ea typeface="+mj-lt"/>
                <a:cs typeface="Calibri"/>
              </a:rPr>
              <a:t>A QUANTITATIVE UNDERSTANDING OF COMMUNITY MEMBERS' COMPREHENSION AND USE OF BUSHFIRE.</a:t>
            </a:r>
            <a:endParaRPr lang="en-US" sz="2000">
              <a:solidFill>
                <a:srgbClr val="000000"/>
              </a:solidFill>
              <a:latin typeface="Calibri"/>
              <a:ea typeface="Calibri Light"/>
              <a:cs typeface="Calibri"/>
            </a:endParaRPr>
          </a:p>
        </p:txBody>
      </p:sp>
      <p:sp>
        <p:nvSpPr>
          <p:cNvPr id="3" name="TextBox 2">
            <a:extLst>
              <a:ext uri="{FF2B5EF4-FFF2-40B4-BE49-F238E27FC236}">
                <a16:creationId xmlns:a16="http://schemas.microsoft.com/office/drawing/2014/main" id="{2E1CD5F3-278C-DFEF-BF4A-AAD18B7E6425}"/>
              </a:ext>
            </a:extLst>
          </p:cNvPr>
          <p:cNvSpPr txBox="1"/>
          <p:nvPr/>
        </p:nvSpPr>
        <p:spPr>
          <a:xfrm>
            <a:off x="541670" y="3804999"/>
            <a:ext cx="3157060" cy="1261884"/>
          </a:xfrm>
          <a:prstGeom prst="rect">
            <a:avLst/>
          </a:prstGeom>
          <a:noFill/>
        </p:spPr>
        <p:txBody>
          <a:bodyPr wrap="square" lIns="0" tIns="0" rIns="0" bIns="0" anchor="b" anchorCtr="0">
            <a:spAutoFit/>
          </a:bodyPr>
          <a:lstStyle/>
          <a:p>
            <a:r>
              <a:rPr lang="en-US" b="1">
                <a:latin typeface="Calibri"/>
                <a:cs typeface="Calibri"/>
              </a:rPr>
              <a:t>Dr Amy Griffin </a:t>
            </a:r>
            <a:endParaRPr lang="en-US" sz="1800" b="1">
              <a:latin typeface="Calibri" panose="020F0502020204030204" pitchFamily="34" charset="0"/>
              <a:cs typeface="Calibri" panose="020F0502020204030204" pitchFamily="34" charset="0"/>
            </a:endParaRPr>
          </a:p>
          <a:p>
            <a:r>
              <a:rPr lang="en-US" sz="1600">
                <a:latin typeface="+mj-lt"/>
              </a:rPr>
              <a:t>Senior Lecturer</a:t>
            </a:r>
            <a:endParaRPr lang="en-US"/>
          </a:p>
          <a:p>
            <a:r>
              <a:rPr lang="en-US" sz="1600">
                <a:latin typeface="+mj-lt"/>
              </a:rPr>
              <a:t>RMIT University</a:t>
            </a:r>
            <a:endParaRPr lang="en-US" sz="1600">
              <a:latin typeface="+mj-lt"/>
              <a:cs typeface="Calibri Light"/>
            </a:endParaRPr>
          </a:p>
          <a:p>
            <a:r>
              <a:rPr lang="en-US" sz="1600">
                <a:latin typeface="+mj-lt"/>
              </a:rPr>
              <a:t>Natural Hazards Research Australia</a:t>
            </a:r>
            <a:endParaRPr lang="en-US" sz="1600">
              <a:latin typeface="+mj-lt"/>
              <a:cs typeface="Calibri Light"/>
            </a:endParaRPr>
          </a:p>
          <a:p>
            <a:r>
              <a:rPr lang="en-US" sz="1600">
                <a:solidFill>
                  <a:schemeClr val="accent1"/>
                </a:solidFill>
                <a:latin typeface="+mj-lt"/>
                <a:cs typeface="Calibri Light"/>
              </a:rPr>
              <a:t>amy.griffin@rmit.edu.au</a:t>
            </a:r>
            <a:endParaRPr lang="en-US">
              <a:solidFill>
                <a:schemeClr val="accent1"/>
              </a:solidFill>
            </a:endParaRPr>
          </a:p>
        </p:txBody>
      </p:sp>
      <p:sp>
        <p:nvSpPr>
          <p:cNvPr id="4" name="TextBox 3">
            <a:extLst>
              <a:ext uri="{FF2B5EF4-FFF2-40B4-BE49-F238E27FC236}">
                <a16:creationId xmlns:a16="http://schemas.microsoft.com/office/drawing/2014/main" id="{2DC682FD-BDCF-8AA9-E72B-9ED6680818D5}"/>
              </a:ext>
            </a:extLst>
          </p:cNvPr>
          <p:cNvSpPr txBox="1"/>
          <p:nvPr/>
        </p:nvSpPr>
        <p:spPr>
          <a:xfrm>
            <a:off x="545523" y="5227689"/>
            <a:ext cx="7535096" cy="1015663"/>
          </a:xfrm>
          <a:prstGeom prst="rect">
            <a:avLst/>
          </a:prstGeom>
          <a:noFill/>
        </p:spPr>
        <p:txBody>
          <a:bodyPr wrap="square" lIns="0" tIns="0" rIns="0" bIns="0" anchor="b" anchorCtr="0">
            <a:spAutoFit/>
          </a:bodyPr>
          <a:lstStyle/>
          <a:p>
            <a:r>
              <a:rPr lang="en-US" b="1">
                <a:latin typeface="Calibri"/>
                <a:ea typeface="Calibri Light"/>
                <a:cs typeface="Calibri"/>
              </a:rPr>
              <a:t>Deana Pullella</a:t>
            </a:r>
            <a:endParaRPr lang="en-US" sz="1800">
              <a:latin typeface="Calibri"/>
              <a:ea typeface="Calibri Light"/>
              <a:cs typeface="Calibri" panose="020F0502020204030204" pitchFamily="34" charset="0"/>
            </a:endParaRPr>
          </a:p>
          <a:p>
            <a:r>
              <a:rPr lang="en-US" sz="1600">
                <a:latin typeface="Calibri Light"/>
                <a:ea typeface="Calibri Light"/>
                <a:cs typeface="Calibri Light"/>
              </a:rPr>
              <a:t>Team Leader Public Information | Media and Corporate Communications</a:t>
            </a:r>
            <a:endParaRPr lang="en-US">
              <a:latin typeface="Calibri Light"/>
              <a:ea typeface="Calibri Light"/>
              <a:cs typeface="Calibri Light"/>
            </a:endParaRPr>
          </a:p>
          <a:p>
            <a:r>
              <a:rPr lang="en-US" sz="1600">
                <a:latin typeface="+mj-lt"/>
              </a:rPr>
              <a:t>Department of Fire and Emergency Services, Western Australia</a:t>
            </a:r>
            <a:endParaRPr lang="en-US">
              <a:latin typeface="Calibri Light"/>
              <a:ea typeface="Calibri Light"/>
              <a:cs typeface="Calibri Light"/>
            </a:endParaRPr>
          </a:p>
          <a:p>
            <a:r>
              <a:rPr lang="en-US" sz="1600">
                <a:solidFill>
                  <a:schemeClr val="accent1"/>
                </a:solidFill>
                <a:latin typeface="Calibri Light"/>
                <a:ea typeface="+mn-lt"/>
                <a:cs typeface="+mn-lt"/>
                <a:hlinkClick r:id="rId8">
                  <a:extLst>
                    <a:ext uri="{A12FA001-AC4F-418D-AE19-62706E023703}">
                      <ahyp:hlinkClr xmlns:ahyp="http://schemas.microsoft.com/office/drawing/2018/hyperlinkcolor" val="tx"/>
                    </a:ext>
                  </a:extLst>
                </a:hlinkClick>
              </a:rPr>
              <a:t>deana.pullella@dfes.wa.gov.au</a:t>
            </a:r>
            <a:r>
              <a:rPr lang="en-US" sz="1600">
                <a:solidFill>
                  <a:schemeClr val="accent1"/>
                </a:solidFill>
                <a:latin typeface="Calibri Light"/>
                <a:ea typeface="+mn-lt"/>
                <a:cs typeface="+mn-lt"/>
              </a:rPr>
              <a:t> </a:t>
            </a:r>
            <a:endParaRPr lang="en-US" err="1">
              <a:solidFill>
                <a:schemeClr val="accent1"/>
              </a:solidFill>
              <a:latin typeface="Calibri Light"/>
              <a:ea typeface="+mn-lt"/>
              <a:cs typeface="+mn-lt"/>
            </a:endParaRPr>
          </a:p>
        </p:txBody>
      </p:sp>
    </p:spTree>
    <p:extLst>
      <p:ext uri="{BB962C8B-B14F-4D97-AF65-F5344CB8AC3E}">
        <p14:creationId xmlns:p14="http://schemas.microsoft.com/office/powerpoint/2010/main" val="2859069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5"/>
          <p:cNvPicPr preferRelativeResize="0">
            <a:picLocks noGrp="1"/>
          </p:cNvPicPr>
          <p:nvPr>
            <p:ph type="pic" idx="2"/>
          </p:nvPr>
        </p:nvPicPr>
        <p:blipFill rotWithShape="1">
          <a:blip r:embed="rId3">
            <a:alphaModFix/>
          </a:blip>
          <a:srcRect r="20400"/>
          <a:stretch/>
        </p:blipFill>
        <p:spPr>
          <a:xfrm>
            <a:off x="3274787" y="0"/>
            <a:ext cx="8906101" cy="6282870"/>
          </a:xfrm>
          <a:prstGeom prst="rect">
            <a:avLst/>
          </a:prstGeom>
          <a:noFill/>
          <a:ln>
            <a:noFill/>
          </a:ln>
        </p:spPr>
      </p:pic>
      <p:pic>
        <p:nvPicPr>
          <p:cNvPr id="201" name="Google Shape;201;p5" descr="Icon&#10;&#10;Description automatically generated with medium confidence"/>
          <p:cNvPicPr preferRelativeResize="0"/>
          <p:nvPr/>
        </p:nvPicPr>
        <p:blipFill rotWithShape="1">
          <a:blip r:embed="rId4">
            <a:alphaModFix/>
          </a:blip>
          <a:srcRect l="3739"/>
          <a:stretch/>
        </p:blipFill>
        <p:spPr>
          <a:xfrm>
            <a:off x="11112" y="-1"/>
            <a:ext cx="11503749" cy="6858001"/>
          </a:xfrm>
          <a:prstGeom prst="rect">
            <a:avLst/>
          </a:prstGeom>
          <a:noFill/>
          <a:ln>
            <a:noFill/>
          </a:ln>
        </p:spPr>
      </p:pic>
      <p:pic>
        <p:nvPicPr>
          <p:cNvPr id="202" name="Google Shape;202;p5" descr="Shape&#10;&#10;Description automatically generated with medium confidence"/>
          <p:cNvPicPr preferRelativeResize="0"/>
          <p:nvPr/>
        </p:nvPicPr>
        <p:blipFill rotWithShape="1">
          <a:blip r:embed="rId5">
            <a:alphaModFix/>
          </a:blip>
          <a:srcRect/>
          <a:stretch/>
        </p:blipFill>
        <p:spPr>
          <a:xfrm>
            <a:off x="11514860" y="6237287"/>
            <a:ext cx="677140" cy="620712"/>
          </a:xfrm>
          <a:prstGeom prst="rect">
            <a:avLst/>
          </a:prstGeom>
          <a:noFill/>
          <a:ln>
            <a:noFill/>
          </a:ln>
        </p:spPr>
      </p:pic>
      <p:sp>
        <p:nvSpPr>
          <p:cNvPr id="203" name="Google Shape;203;p5"/>
          <p:cNvSpPr txBox="1"/>
          <p:nvPr/>
        </p:nvSpPr>
        <p:spPr>
          <a:xfrm>
            <a:off x="333903" y="1252586"/>
            <a:ext cx="7435500" cy="4909036"/>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1900"/>
              <a:buFont typeface="Arial"/>
              <a:buNone/>
            </a:pPr>
            <a:r>
              <a:rPr lang="en-AU" sz="2400" b="1" i="0" u="none" strike="noStrike" cap="none">
                <a:solidFill>
                  <a:schemeClr val="dk1"/>
                </a:solidFill>
                <a:latin typeface="+mj-lt"/>
                <a:ea typeface="Century Gothic"/>
                <a:cs typeface="Century Gothic"/>
                <a:sym typeface="Century Gothic"/>
              </a:rPr>
              <a:t>Project Steering Committee:</a:t>
            </a:r>
            <a:endParaRPr sz="2400" b="0" i="0" u="none" strike="noStrike" cap="none">
              <a:solidFill>
                <a:schemeClr val="dk1"/>
              </a:solidFill>
              <a:latin typeface="+mj-lt"/>
              <a:ea typeface="Century Gothic"/>
              <a:cs typeface="Century Gothic"/>
              <a:sym typeface="Century Gothic"/>
            </a:endParaRPr>
          </a:p>
          <a:p>
            <a:pPr marL="107950" marR="0" lvl="0" algn="l" rtl="0">
              <a:lnSpc>
                <a:spcPct val="100000"/>
              </a:lnSpc>
              <a:spcBef>
                <a:spcPts val="0"/>
              </a:spcBef>
              <a:spcAft>
                <a:spcPts val="0"/>
              </a:spcAft>
              <a:buClr>
                <a:schemeClr val="dk1"/>
              </a:buClr>
              <a:buSzPts val="1900"/>
            </a:pPr>
            <a:r>
              <a:rPr lang="en-AU" sz="2400" b="0" i="0" u="none" strike="noStrike" cap="none">
                <a:solidFill>
                  <a:schemeClr val="dk1"/>
                </a:solidFill>
                <a:latin typeface="+mj-lt"/>
                <a:ea typeface="Century Gothic"/>
                <a:cs typeface="Century Gothic"/>
                <a:sym typeface="Century Gothic"/>
              </a:rPr>
              <a:t>Representatives from </a:t>
            </a:r>
            <a:r>
              <a:rPr lang="en-AU" sz="2400" b="1" i="0" u="none" strike="noStrike" cap="none">
                <a:solidFill>
                  <a:schemeClr val="dk1"/>
                </a:solidFill>
                <a:latin typeface="+mj-lt"/>
                <a:ea typeface="Century Gothic"/>
                <a:cs typeface="Century Gothic"/>
                <a:sym typeface="Century Gothic"/>
              </a:rPr>
              <a:t>AFAC PSG</a:t>
            </a:r>
            <a:r>
              <a:rPr lang="en-AU" sz="2400" b="0" i="0" u="none" strike="noStrike" cap="none">
                <a:solidFill>
                  <a:schemeClr val="dk1"/>
                </a:solidFill>
                <a:latin typeface="+mj-lt"/>
                <a:ea typeface="Century Gothic"/>
                <a:cs typeface="Century Gothic"/>
                <a:sym typeface="Century Gothic"/>
              </a:rPr>
              <a:t> and </a:t>
            </a:r>
            <a:r>
              <a:rPr lang="en-AU" sz="2400" b="1" i="0" u="none" strike="noStrike" cap="none">
                <a:solidFill>
                  <a:schemeClr val="dk1"/>
                </a:solidFill>
                <a:latin typeface="+mj-lt"/>
                <a:ea typeface="Century Gothic"/>
                <a:cs typeface="Century Gothic"/>
                <a:sym typeface="Century Gothic"/>
              </a:rPr>
              <a:t>AFAC WG</a:t>
            </a:r>
            <a:r>
              <a:rPr lang="en-AU" sz="2400" b="0" i="0" u="none" strike="noStrike" cap="none">
                <a:solidFill>
                  <a:schemeClr val="dk1"/>
                </a:solidFill>
                <a:latin typeface="+mj-lt"/>
                <a:ea typeface="Century Gothic"/>
                <a:cs typeface="Century Gothic"/>
                <a:sym typeface="Century Gothic"/>
              </a:rPr>
              <a:t> from each Australian jurisdiction.</a:t>
            </a:r>
            <a:endParaRPr sz="2400" b="0" i="0" u="none" strike="noStrike" cap="none">
              <a:solidFill>
                <a:srgbClr val="000000"/>
              </a:solidFill>
              <a:latin typeface="+mj-lt"/>
              <a:ea typeface="Century Gothic"/>
              <a:cs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TAS </a:t>
            </a:r>
            <a:r>
              <a:rPr lang="en-AU" sz="1900" b="0" i="0" u="none" strike="noStrike" cap="none">
                <a:solidFill>
                  <a:schemeClr val="dk1"/>
                </a:solidFill>
                <a:latin typeface="+mj-lt"/>
                <a:ea typeface="Century Gothic"/>
                <a:cs typeface="Century Gothic"/>
                <a:sym typeface="Century Gothic"/>
              </a:rPr>
              <a:t>- Chris Collins (PSG) and Heather Stewart (previously Peter Middleton) (WG)  </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WA </a:t>
            </a:r>
            <a:r>
              <a:rPr lang="en-AU" sz="1900" b="0" i="0" u="none" strike="noStrike" cap="none">
                <a:solidFill>
                  <a:schemeClr val="dk1"/>
                </a:solidFill>
                <a:latin typeface="+mj-lt"/>
                <a:ea typeface="Century Gothic"/>
                <a:cs typeface="Century Gothic"/>
                <a:sym typeface="Century Gothic"/>
              </a:rPr>
              <a:t>- Jackson Parker (PSG) and Anni Fordham/Deana Pullella (WG) </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QLD </a:t>
            </a:r>
            <a:r>
              <a:rPr lang="en-AU" sz="1900" b="0" i="0" u="none" strike="noStrike" cap="none">
                <a:solidFill>
                  <a:schemeClr val="dk1"/>
                </a:solidFill>
                <a:latin typeface="+mj-lt"/>
                <a:ea typeface="Century Gothic"/>
                <a:cs typeface="Century Gothic"/>
                <a:sym typeface="Century Gothic"/>
              </a:rPr>
              <a:t>- Jack </a:t>
            </a:r>
            <a:r>
              <a:rPr lang="en-AU" sz="1900" b="0" i="0" u="none" strike="noStrike" cap="none" err="1">
                <a:solidFill>
                  <a:schemeClr val="dk1"/>
                </a:solidFill>
                <a:latin typeface="+mj-lt"/>
                <a:ea typeface="Century Gothic"/>
                <a:cs typeface="Century Gothic"/>
                <a:sym typeface="Century Gothic"/>
              </a:rPr>
              <a:t>Emeleus</a:t>
            </a:r>
            <a:r>
              <a:rPr lang="en-AU" sz="1900" b="0" i="0" u="none" strike="noStrike" cap="none">
                <a:solidFill>
                  <a:schemeClr val="dk1"/>
                </a:solidFill>
                <a:latin typeface="+mj-lt"/>
                <a:ea typeface="Century Gothic"/>
                <a:cs typeface="Century Gothic"/>
                <a:sym typeface="Century Gothic"/>
              </a:rPr>
              <a:t>/Mandy Price (PSG) David </a:t>
            </a:r>
            <a:r>
              <a:rPr lang="en-AU" sz="1900" b="0" i="0" u="none" strike="noStrike" cap="none" err="1">
                <a:solidFill>
                  <a:schemeClr val="dk1"/>
                </a:solidFill>
                <a:latin typeface="+mj-lt"/>
                <a:ea typeface="Century Gothic"/>
                <a:cs typeface="Century Gothic"/>
                <a:sym typeface="Century Gothic"/>
              </a:rPr>
              <a:t>Dumsday</a:t>
            </a:r>
            <a:r>
              <a:rPr lang="en-AU" sz="1900" b="0" i="0" u="none" strike="noStrike" cap="none">
                <a:solidFill>
                  <a:schemeClr val="dk1"/>
                </a:solidFill>
                <a:latin typeface="+mj-lt"/>
                <a:ea typeface="Century Gothic"/>
                <a:cs typeface="Century Gothic"/>
                <a:sym typeface="Century Gothic"/>
              </a:rPr>
              <a:t> (WG) </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NSW </a:t>
            </a:r>
            <a:r>
              <a:rPr lang="en-AU" sz="1900" b="0" i="0" u="none" strike="noStrike" cap="none">
                <a:solidFill>
                  <a:schemeClr val="dk1"/>
                </a:solidFill>
                <a:latin typeface="+mj-lt"/>
                <a:ea typeface="Century Gothic"/>
                <a:cs typeface="Century Gothic"/>
                <a:sym typeface="Century Gothic"/>
              </a:rPr>
              <a:t>- Laurence McCoy/David Field (PSG) and Ben Shepherd (WG) </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VIC </a:t>
            </a:r>
            <a:r>
              <a:rPr lang="en-AU" sz="1900" b="0" i="0" u="none" strike="noStrike" cap="none">
                <a:solidFill>
                  <a:schemeClr val="dk1"/>
                </a:solidFill>
                <a:latin typeface="+mj-lt"/>
                <a:ea typeface="Century Gothic"/>
                <a:cs typeface="Century Gothic"/>
                <a:sym typeface="Century Gothic"/>
              </a:rPr>
              <a:t>- Phillip Brien (PSG) and Reegan Key/Marc Unsworth (WG)</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ACT</a:t>
            </a:r>
            <a:r>
              <a:rPr lang="en-AU" sz="1900" b="0" i="0" u="none" strike="noStrike" cap="none">
                <a:solidFill>
                  <a:schemeClr val="dk1"/>
                </a:solidFill>
                <a:latin typeface="+mj-lt"/>
                <a:ea typeface="Century Gothic"/>
                <a:cs typeface="Century Gothic"/>
                <a:sym typeface="Century Gothic"/>
              </a:rPr>
              <a:t>- Ailish Milner/Ryan Lawery (PSG) and Leighton Bush (previously James Morris) (WG) </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SA </a:t>
            </a:r>
            <a:r>
              <a:rPr lang="en-AU" sz="1900" b="0" i="0" u="none" strike="noStrike" cap="none">
                <a:solidFill>
                  <a:schemeClr val="dk1"/>
                </a:solidFill>
                <a:latin typeface="+mj-lt"/>
                <a:ea typeface="Century Gothic"/>
                <a:cs typeface="Century Gothic"/>
                <a:sym typeface="Century Gothic"/>
              </a:rPr>
              <a:t>- </a:t>
            </a:r>
            <a:r>
              <a:rPr lang="en-AU" sz="1900" b="0" i="0" u="none" strike="noStrike" cap="none">
                <a:solidFill>
                  <a:schemeClr val="dk1"/>
                </a:solidFill>
                <a:highlight>
                  <a:schemeClr val="lt1"/>
                </a:highlight>
                <a:latin typeface="+mj-lt"/>
                <a:ea typeface="Century Gothic"/>
                <a:cs typeface="Century Gothic"/>
                <a:sym typeface="Century Gothic"/>
              </a:rPr>
              <a:t>Simeon Telfer (previously Mike Wouters) (PSG) </a:t>
            </a:r>
            <a:r>
              <a:rPr lang="en-AU" sz="1900" b="0" i="0" u="none" strike="noStrike" cap="none">
                <a:solidFill>
                  <a:schemeClr val="dk1"/>
                </a:solidFill>
                <a:latin typeface="+mj-lt"/>
                <a:ea typeface="Century Gothic"/>
                <a:cs typeface="Century Gothic"/>
                <a:sym typeface="Century Gothic"/>
              </a:rPr>
              <a:t>and Monique De Silva (WG) </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NT </a:t>
            </a:r>
            <a:r>
              <a:rPr lang="en-AU" sz="1900" b="0" i="0" u="none" strike="noStrike" cap="none">
                <a:solidFill>
                  <a:schemeClr val="dk1"/>
                </a:solidFill>
                <a:latin typeface="+mj-lt"/>
                <a:ea typeface="Century Gothic"/>
                <a:cs typeface="Century Gothic"/>
                <a:sym typeface="Century Gothic"/>
              </a:rPr>
              <a:t>- Don MacCorquodale and Angus </a:t>
            </a:r>
            <a:r>
              <a:rPr lang="en-AU" sz="1900" b="0" i="0" u="none" strike="noStrike" cap="none" err="1">
                <a:solidFill>
                  <a:schemeClr val="dk1"/>
                </a:solidFill>
                <a:latin typeface="+mj-lt"/>
                <a:ea typeface="Century Gothic"/>
                <a:cs typeface="Century Gothic"/>
                <a:sym typeface="Century Gothic"/>
              </a:rPr>
              <a:t>Farlam</a:t>
            </a:r>
            <a:r>
              <a:rPr lang="en-AU" sz="1900" b="0" i="0" u="none" strike="noStrike" cap="none">
                <a:solidFill>
                  <a:schemeClr val="dk1"/>
                </a:solidFill>
                <a:latin typeface="+mj-lt"/>
                <a:ea typeface="Century Gothic"/>
                <a:cs typeface="Century Gothic"/>
                <a:sym typeface="Century Gothic"/>
              </a:rPr>
              <a:t> (previously </a:t>
            </a:r>
            <a:r>
              <a:rPr lang="en-AU" sz="1900" b="0" i="0" u="none" strike="noStrike" cap="none" err="1">
                <a:solidFill>
                  <a:schemeClr val="dk1"/>
                </a:solidFill>
                <a:latin typeface="+mj-lt"/>
                <a:ea typeface="Century Gothic"/>
                <a:cs typeface="Century Gothic"/>
                <a:sym typeface="Century Gothic"/>
              </a:rPr>
              <a:t>Akshy</a:t>
            </a:r>
            <a:r>
              <a:rPr lang="en-AU" sz="1900" b="0" i="0" u="none" strike="noStrike" cap="none">
                <a:solidFill>
                  <a:schemeClr val="dk1"/>
                </a:solidFill>
                <a:latin typeface="+mj-lt"/>
                <a:ea typeface="Century Gothic"/>
                <a:cs typeface="Century Gothic"/>
                <a:sym typeface="Century Gothic"/>
              </a:rPr>
              <a:t> Athukorala)</a:t>
            </a:r>
            <a:endParaRPr sz="1900" b="0" i="0" u="none" strike="noStrike" cap="none">
              <a:solidFill>
                <a:schemeClr val="dk1"/>
              </a:solidFill>
              <a:latin typeface="+mj-lt"/>
              <a:ea typeface="Century Gothic"/>
              <a:cs typeface="Century Gothic"/>
              <a:sym typeface="Century Gothic"/>
            </a:endParaRPr>
          </a:p>
          <a:p>
            <a:pPr marL="914400" marR="0" lvl="1" indent="-342900" algn="l" rtl="0">
              <a:lnSpc>
                <a:spcPct val="100000"/>
              </a:lnSpc>
              <a:spcBef>
                <a:spcPts val="0"/>
              </a:spcBef>
              <a:spcAft>
                <a:spcPts val="0"/>
              </a:spcAft>
              <a:buClr>
                <a:schemeClr val="dk1"/>
              </a:buClr>
              <a:buSzPts val="1800"/>
              <a:buFont typeface="Calibri"/>
              <a:buChar char="○"/>
            </a:pPr>
            <a:r>
              <a:rPr lang="en-AU" sz="1900" b="1" i="0" u="none" strike="noStrike" cap="none">
                <a:solidFill>
                  <a:schemeClr val="dk1"/>
                </a:solidFill>
                <a:latin typeface="+mj-lt"/>
                <a:ea typeface="Century Gothic"/>
                <a:cs typeface="Century Gothic"/>
                <a:sym typeface="Century Gothic"/>
              </a:rPr>
              <a:t>BOM </a:t>
            </a:r>
            <a:r>
              <a:rPr lang="en-AU" sz="1900" b="0" i="0" u="none" strike="noStrike" cap="none">
                <a:solidFill>
                  <a:schemeClr val="dk1"/>
                </a:solidFill>
                <a:latin typeface="+mj-lt"/>
                <a:ea typeface="Century Gothic"/>
                <a:cs typeface="Century Gothic"/>
                <a:sym typeface="Century Gothic"/>
              </a:rPr>
              <a:t>– Carla Mooney (previously Fiona Dunstan)</a:t>
            </a:r>
            <a:endParaRPr sz="1900" b="0" i="0" u="none" strike="noStrike" cap="none">
              <a:solidFill>
                <a:schemeClr val="dk1"/>
              </a:solidFill>
              <a:latin typeface="+mj-lt"/>
              <a:ea typeface="Century Gothic"/>
              <a:cs typeface="Century Gothic"/>
              <a:sym typeface="Century Gothic"/>
            </a:endParaRPr>
          </a:p>
        </p:txBody>
      </p:sp>
      <p:sp>
        <p:nvSpPr>
          <p:cNvPr id="204" name="Google Shape;204;p5"/>
          <p:cNvSpPr txBox="1"/>
          <p:nvPr/>
        </p:nvSpPr>
        <p:spPr>
          <a:xfrm>
            <a:off x="332237" y="223300"/>
            <a:ext cx="5885100" cy="1028400"/>
          </a:xfrm>
          <a:prstGeom prst="rect">
            <a:avLst/>
          </a:prstGeom>
          <a:noFill/>
          <a:ln>
            <a:noFill/>
          </a:ln>
        </p:spPr>
        <p:txBody>
          <a:bodyPr spcFirstLastPara="1" wrap="square" lIns="0" tIns="0" rIns="0" bIns="0" anchor="t" anchorCtr="0">
            <a:noAutofit/>
          </a:bodyPr>
          <a:lstStyle/>
          <a:p>
            <a:pPr marL="0" marR="0" lvl="0" indent="0" algn="l" rtl="0">
              <a:lnSpc>
                <a:spcPct val="91666"/>
              </a:lnSpc>
              <a:spcBef>
                <a:spcPts val="0"/>
              </a:spcBef>
              <a:spcAft>
                <a:spcPts val="0"/>
              </a:spcAft>
              <a:buClr>
                <a:srgbClr val="00549A"/>
              </a:buClr>
              <a:buSzPts val="4800"/>
              <a:buFont typeface="Noto Sans Symbols"/>
              <a:buNone/>
            </a:pPr>
            <a:r>
              <a:rPr lang="en-AU" sz="4800" b="0" i="0" u="none" strike="noStrike" cap="none">
                <a:solidFill>
                  <a:srgbClr val="0072CE"/>
                </a:solidFill>
                <a:latin typeface="+mj-lt"/>
                <a:ea typeface="Century Gothic"/>
                <a:cs typeface="Century Gothic"/>
                <a:sym typeface="Century Gothic"/>
              </a:rPr>
              <a:t>Project Team</a:t>
            </a:r>
            <a:endParaRPr sz="1400" b="0" i="0" u="none" strike="noStrike" cap="none">
              <a:solidFill>
                <a:srgbClr val="0072CE"/>
              </a:solidFill>
              <a:latin typeface="+mj-lt"/>
              <a:ea typeface="Century Gothic"/>
              <a:cs typeface="Century Gothic"/>
              <a:sym typeface="Century Gothic"/>
            </a:endParaRPr>
          </a:p>
          <a:p>
            <a:pPr marL="0" marR="0" lvl="0" indent="0" algn="l" rtl="0">
              <a:lnSpc>
                <a:spcPct val="91666"/>
              </a:lnSpc>
              <a:spcBef>
                <a:spcPts val="1200"/>
              </a:spcBef>
              <a:spcAft>
                <a:spcPts val="0"/>
              </a:spcAft>
              <a:buClr>
                <a:srgbClr val="00B0F0"/>
              </a:buClr>
              <a:buSzPts val="4800"/>
              <a:buFont typeface="Noto Sans Symbols"/>
              <a:buNone/>
            </a:pPr>
            <a:endParaRPr sz="4800" b="0" i="0" u="none" strike="noStrike" cap="none">
              <a:solidFill>
                <a:srgbClr val="0072CE"/>
              </a:solidFill>
              <a:latin typeface="+mj-lt"/>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8" descr="A picture containing background pattern&#10;&#10;Description automatically generated"/>
          <p:cNvPicPr preferRelativeResize="0"/>
          <p:nvPr/>
        </p:nvPicPr>
        <p:blipFill rotWithShape="1">
          <a:blip r:embed="rId3">
            <a:alphaModFix/>
          </a:blip>
          <a:srcRect l="-1" r="42532"/>
          <a:stretch/>
        </p:blipFill>
        <p:spPr>
          <a:xfrm rot="10800000">
            <a:off x="-297585" y="6531"/>
            <a:ext cx="8765558" cy="6858000"/>
          </a:xfrm>
          <a:prstGeom prst="rect">
            <a:avLst/>
          </a:prstGeom>
          <a:noFill/>
          <a:ln>
            <a:noFill/>
          </a:ln>
        </p:spPr>
      </p:pic>
      <p:pic>
        <p:nvPicPr>
          <p:cNvPr id="213" name="Google Shape;213;p8" descr="Shape&#10;&#10;Description automatically generated with medium confidence"/>
          <p:cNvPicPr preferRelativeResize="0"/>
          <p:nvPr/>
        </p:nvPicPr>
        <p:blipFill rotWithShape="1">
          <a:blip r:embed="rId4">
            <a:alphaModFix/>
          </a:blip>
          <a:srcRect/>
          <a:stretch/>
        </p:blipFill>
        <p:spPr>
          <a:xfrm>
            <a:off x="11514860" y="6237287"/>
            <a:ext cx="677140" cy="620712"/>
          </a:xfrm>
          <a:prstGeom prst="rect">
            <a:avLst/>
          </a:prstGeom>
          <a:noFill/>
          <a:ln>
            <a:noFill/>
          </a:ln>
        </p:spPr>
      </p:pic>
      <p:sp>
        <p:nvSpPr>
          <p:cNvPr id="214" name="Google Shape;214;p8"/>
          <p:cNvSpPr txBox="1"/>
          <p:nvPr/>
        </p:nvSpPr>
        <p:spPr>
          <a:xfrm>
            <a:off x="216703" y="1713313"/>
            <a:ext cx="6332739" cy="4708981"/>
          </a:xfrm>
          <a:prstGeom prst="rect">
            <a:avLst/>
          </a:prstGeom>
          <a:noFill/>
          <a:ln>
            <a:noFill/>
          </a:ln>
        </p:spPr>
        <p:txBody>
          <a:bodyPr spcFirstLastPara="1" wrap="square" lIns="0" tIns="0" rIns="0" bIns="0" anchor="b" anchorCtr="0">
            <a:spAutoFit/>
          </a:bodyPr>
          <a:lstStyle/>
          <a:p>
            <a:pPr marL="342900" indent="-342900">
              <a:buFont typeface="Arial"/>
              <a:buChar char="•"/>
            </a:pPr>
            <a:r>
              <a:rPr lang="en-AU" sz="2200">
                <a:solidFill>
                  <a:schemeClr val="dk1"/>
                </a:solidFill>
                <a:latin typeface="Calibri Light"/>
                <a:ea typeface="Century Gothic"/>
                <a:cs typeface="Calibri Light"/>
                <a:sym typeface="Century Gothic"/>
              </a:rPr>
              <a:t>Research should be made available to inform EM </a:t>
            </a:r>
            <a:r>
              <a:rPr lang="en-AU" sz="2200" b="0" i="0" u="none" strike="noStrike" cap="none">
                <a:solidFill>
                  <a:schemeClr val="dk1"/>
                </a:solidFill>
                <a:latin typeface="Calibri Light"/>
                <a:ea typeface="Century Gothic"/>
                <a:cs typeface="Calibri Light"/>
                <a:sym typeface="Century Gothic"/>
              </a:rPr>
              <a:t>practice and </a:t>
            </a:r>
            <a:r>
              <a:rPr lang="en-AU" sz="2200">
                <a:solidFill>
                  <a:schemeClr val="dk1"/>
                </a:solidFill>
                <a:latin typeface="Calibri Light"/>
                <a:ea typeface="Century Gothic"/>
                <a:cs typeface="Calibri Light"/>
                <a:sym typeface="Century Gothic"/>
              </a:rPr>
              <a:t>decision-making.</a:t>
            </a:r>
            <a:br>
              <a:rPr lang="en-US">
                <a:sym typeface="Century Gothic"/>
              </a:rPr>
            </a:br>
            <a:endParaRPr lang="en-US">
              <a:cs typeface="Calibri" panose="020F0502020204030204"/>
            </a:endParaRPr>
          </a:p>
          <a:p>
            <a:pPr marL="342900" indent="-342900">
              <a:buFont typeface="Arial"/>
              <a:buChar char="•"/>
            </a:pPr>
            <a:r>
              <a:rPr lang="en-AU" sz="2200">
                <a:solidFill>
                  <a:schemeClr val="dk1"/>
                </a:solidFill>
                <a:latin typeface="Calibri Light"/>
                <a:ea typeface="Century Gothic"/>
                <a:cs typeface="Calibri Light"/>
                <a:sym typeface="Century Gothic"/>
              </a:rPr>
              <a:t>Competing priorities </a:t>
            </a:r>
            <a:r>
              <a:rPr lang="en-AU" sz="2200" b="0" i="0" u="none" strike="noStrike" cap="none">
                <a:solidFill>
                  <a:schemeClr val="dk1"/>
                </a:solidFill>
                <a:latin typeface="Calibri Light"/>
                <a:ea typeface="Century Gothic"/>
                <a:cs typeface="Calibri Light"/>
                <a:sym typeface="Century Gothic"/>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and </a:t>
            </a:r>
            <a:r>
              <a:rPr lang="en-AU" sz="2200">
                <a:solidFill>
                  <a:schemeClr val="dk1"/>
                </a:solidFill>
                <a:latin typeface="Calibri Light"/>
                <a:ea typeface="Century Gothic"/>
                <a:cs typeface="Calibri Light"/>
                <a:sym typeface="Century Gothic"/>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timelines between researchers </a:t>
            </a:r>
            <a:r>
              <a:rPr lang="en-AU" sz="2200" b="0" i="0" u="none" strike="noStrike" cap="none">
                <a:solidFill>
                  <a:schemeClr val="dk1"/>
                </a:solidFill>
                <a:latin typeface="Calibri Light"/>
                <a:ea typeface="Century Gothic"/>
                <a:cs typeface="Calibri Light"/>
                <a:sym typeface="Century Gothic"/>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and </a:t>
            </a:r>
            <a:r>
              <a:rPr lang="en-AU" sz="2200">
                <a:solidFill>
                  <a:schemeClr val="dk1"/>
                </a:solidFill>
                <a:latin typeface="Calibri Light"/>
                <a:ea typeface="Century Gothic"/>
                <a:cs typeface="Calibri Light"/>
                <a:sym typeface="Century Gothic"/>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EM personnel = limited involvement from end users.</a:t>
            </a:r>
            <a:endParaRPr>
              <a:solidFill>
                <a:schemeClr val="dk1"/>
              </a:solidFill>
              <a:cs typeface="Calibri" panose="020F0502020204030204"/>
            </a:endParaRPr>
          </a:p>
          <a:p>
            <a:endParaRPr lang="en-US"/>
          </a:p>
          <a:p>
            <a:pPr marL="342900" indent="-342900">
              <a:buFont typeface="Arial"/>
              <a:buChar char="•"/>
            </a:pPr>
            <a:r>
              <a:rPr lang="en-AU" sz="2200">
                <a:solidFill>
                  <a:schemeClr val="dk1"/>
                </a:solidFill>
                <a:latin typeface="Calibri Light"/>
                <a:ea typeface="Century Gothic"/>
                <a:cs typeface="Calibri Light"/>
                <a:sym typeface="Century Gothic"/>
              </a:rPr>
              <a:t>Research tends to simplify complex problems to enable rigorous study </a:t>
            </a:r>
            <a:r>
              <a:rPr lang="en-AU" sz="2200" b="0" i="0" u="none" strike="noStrike" cap="none">
                <a:solidFill>
                  <a:schemeClr val="dk1"/>
                </a:solidFill>
                <a:latin typeface="Calibri Light"/>
                <a:ea typeface="Century Gothic"/>
                <a:cs typeface="Calibri Light"/>
                <a:sym typeface="Century Gothic"/>
              </a:rPr>
              <a:t>and </a:t>
            </a:r>
            <a:r>
              <a:rPr lang="en-AU" sz="2200">
                <a:solidFill>
                  <a:schemeClr val="dk1"/>
                </a:solidFill>
                <a:latin typeface="Calibri Light"/>
                <a:ea typeface="Century Gothic"/>
                <a:cs typeface="Calibri Light"/>
                <a:sym typeface="Century Gothic"/>
              </a:rPr>
              <a:t>generalisable </a:t>
            </a:r>
            <a:r>
              <a:rPr lang="en-AU" sz="2200">
                <a:solidFill>
                  <a:schemeClr val="dk1"/>
                </a:solidFill>
                <a:latin typeface="Calibri Light"/>
              </a:rPr>
              <a:t>results</a:t>
            </a:r>
            <a:r>
              <a:rPr lang="en-AU" sz="2200" b="0" i="0" u="none" strike="noStrike" cap="none">
                <a:solidFill>
                  <a:schemeClr val="dk1"/>
                </a:solidFill>
                <a:latin typeface="Calibri Light"/>
                <a:ea typeface="Century Gothic"/>
                <a:cs typeface="Calibri Light"/>
                <a:sym typeface="Century Gothic"/>
              </a:rPr>
              <a:t>.</a:t>
            </a:r>
            <a:endParaRPr>
              <a:solidFill>
                <a:schemeClr val="dk1"/>
              </a:solidFill>
              <a:cs typeface="Calibri Light"/>
            </a:endParaRPr>
          </a:p>
          <a:p>
            <a:endParaRPr lang="en-US"/>
          </a:p>
          <a:p>
            <a:pPr marL="342900" indent="-342900">
              <a:buFont typeface="Arial"/>
              <a:buChar char="•"/>
            </a:pPr>
            <a:r>
              <a:rPr lang="en-AU" sz="2200">
                <a:solidFill>
                  <a:schemeClr val="dk1"/>
                </a:solidFill>
                <a:latin typeface="Calibri Light"/>
                <a:cs typeface="Calibri Light"/>
                <a:sym typeface="Century Gothic"/>
              </a:rPr>
              <a:t>This can lead to a gap between research and practice</a:t>
            </a:r>
            <a:r>
              <a:rPr lang="en-AU" sz="2200" b="0" i="0" u="none" strike="noStrike" cap="none">
                <a:solidFill>
                  <a:schemeClr val="dk1"/>
                </a:solidFill>
                <a:latin typeface="Calibri Light"/>
                <a:ea typeface="Century Gothic"/>
                <a:cs typeface="Calibri Light"/>
                <a:sym typeface="Century Gothic"/>
              </a:rPr>
              <a:t>.</a:t>
            </a:r>
            <a:endParaRPr lang="en-AU">
              <a:solidFill>
                <a:schemeClr val="dk1"/>
              </a:solidFill>
              <a:cs typeface="Calibri Light"/>
            </a:endParaRPr>
          </a:p>
          <a:p>
            <a:br>
              <a:rPr lang="en-US">
                <a:sym typeface="Century Gothic"/>
              </a:rPr>
            </a:br>
            <a:br>
              <a:rPr lang="en-US">
                <a:sym typeface="Century Gothic"/>
              </a:rPr>
            </a:br>
            <a:endParaRPr lang="en-US">
              <a:cs typeface="Calibri" panose="020F0502020204030204"/>
            </a:endParaRPr>
          </a:p>
        </p:txBody>
      </p:sp>
      <p:sp>
        <p:nvSpPr>
          <p:cNvPr id="215" name="Google Shape;215;p8"/>
          <p:cNvSpPr txBox="1"/>
          <p:nvPr/>
        </p:nvSpPr>
        <p:spPr>
          <a:xfrm>
            <a:off x="309425" y="569881"/>
            <a:ext cx="4716463" cy="1696454"/>
          </a:xfrm>
          <a:prstGeom prst="rect">
            <a:avLst/>
          </a:prstGeom>
          <a:noFill/>
          <a:ln>
            <a:noFill/>
          </a:ln>
        </p:spPr>
        <p:txBody>
          <a:bodyPr spcFirstLastPara="1" wrap="square" lIns="0" tIns="0" rIns="0" bIns="0" anchor="t" anchorCtr="0">
            <a:normAutofit/>
          </a:bodyPr>
          <a:lstStyle/>
          <a:p>
            <a:pPr marL="0" marR="0" lvl="0" indent="0" algn="l" rtl="0">
              <a:lnSpc>
                <a:spcPct val="91666"/>
              </a:lnSpc>
              <a:spcBef>
                <a:spcPts val="0"/>
              </a:spcBef>
              <a:spcAft>
                <a:spcPts val="0"/>
              </a:spcAft>
              <a:buClr>
                <a:srgbClr val="00549A"/>
              </a:buClr>
              <a:buSzPts val="4800"/>
              <a:buFont typeface="Noto Sans Symbols"/>
              <a:buNone/>
            </a:pPr>
            <a:r>
              <a:rPr lang="en-AU" sz="4800" b="0" i="0" u="none" strike="noStrike" cap="none">
                <a:solidFill>
                  <a:srgbClr val="0072CE"/>
                </a:solidFill>
                <a:latin typeface="+mj-lt"/>
                <a:ea typeface="Century Gothic"/>
                <a:cs typeface="Century Gothic"/>
                <a:sym typeface="Century Gothic"/>
              </a:rPr>
              <a:t>Project Design</a:t>
            </a:r>
            <a:endParaRPr sz="1400" b="0" i="0" u="none" strike="noStrike" cap="none">
              <a:solidFill>
                <a:srgbClr val="0072CE"/>
              </a:solidFill>
              <a:latin typeface="+mj-lt"/>
              <a:ea typeface="Century Gothic"/>
              <a:cs typeface="Century Gothic"/>
              <a:sym typeface="Century Gothic"/>
            </a:endParaRPr>
          </a:p>
          <a:p>
            <a:pPr marL="0" marR="0" lvl="0" indent="0" algn="l" rtl="0">
              <a:lnSpc>
                <a:spcPct val="91666"/>
              </a:lnSpc>
              <a:spcBef>
                <a:spcPts val="1200"/>
              </a:spcBef>
              <a:spcAft>
                <a:spcPts val="0"/>
              </a:spcAft>
              <a:buClr>
                <a:srgbClr val="00B0F0"/>
              </a:buClr>
              <a:buSzPts val="4800"/>
              <a:buFont typeface="Noto Sans Symbols"/>
              <a:buNone/>
            </a:pPr>
            <a:endParaRPr sz="4800" b="0" i="0" u="none" strike="noStrike" cap="none">
              <a:solidFill>
                <a:srgbClr val="0072CE"/>
              </a:solidFill>
              <a:latin typeface="+mj-lt"/>
              <a:ea typeface="Century Gothic"/>
              <a:cs typeface="Century Gothic"/>
              <a:sym typeface="Century Gothic"/>
            </a:endParaRPr>
          </a:p>
        </p:txBody>
      </p:sp>
      <p:pic>
        <p:nvPicPr>
          <p:cNvPr id="2" name="Picture 1" descr="A group of people around a table&#10;&#10;Description automatically generated">
            <a:extLst>
              <a:ext uri="{FF2B5EF4-FFF2-40B4-BE49-F238E27FC236}">
                <a16:creationId xmlns:a16="http://schemas.microsoft.com/office/drawing/2014/main" id="{2C7BC223-3C77-3134-A7FD-BC411E75B4E4}"/>
              </a:ext>
            </a:extLst>
          </p:cNvPr>
          <p:cNvPicPr>
            <a:picLocks noChangeAspect="1"/>
          </p:cNvPicPr>
          <p:nvPr/>
        </p:nvPicPr>
        <p:blipFill>
          <a:blip r:embed="rId5"/>
          <a:stretch>
            <a:fillRect/>
          </a:stretch>
        </p:blipFill>
        <p:spPr>
          <a:xfrm>
            <a:off x="7991769" y="2684870"/>
            <a:ext cx="4055319" cy="4055319"/>
          </a:xfrm>
          <a:prstGeom prst="rect">
            <a:avLst/>
          </a:prstGeom>
        </p:spPr>
      </p:pic>
      <p:sp>
        <p:nvSpPr>
          <p:cNvPr id="3" name="TextBox 2">
            <a:extLst>
              <a:ext uri="{FF2B5EF4-FFF2-40B4-BE49-F238E27FC236}">
                <a16:creationId xmlns:a16="http://schemas.microsoft.com/office/drawing/2014/main" id="{D7A9AB75-0C93-7D66-212F-4548ED2AE57F}"/>
              </a:ext>
            </a:extLst>
          </p:cNvPr>
          <p:cNvSpPr txBox="1"/>
          <p:nvPr/>
        </p:nvSpPr>
        <p:spPr>
          <a:xfrm>
            <a:off x="8056203" y="50672"/>
            <a:ext cx="390068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Project design:</a:t>
            </a:r>
            <a:endParaRPr lang="en-US"/>
          </a:p>
          <a:p>
            <a:pPr algn="ctr"/>
            <a:r>
              <a:rPr lang="en-US">
                <a:cs typeface="Calibri"/>
              </a:rPr>
              <a:t>Collaborative</a:t>
            </a:r>
          </a:p>
          <a:p>
            <a:pPr algn="ctr"/>
            <a:r>
              <a:rPr lang="en-US">
                <a:cs typeface="Calibri"/>
              </a:rPr>
              <a:t>Iterative</a:t>
            </a:r>
          </a:p>
          <a:p>
            <a:pPr algn="ctr"/>
            <a:r>
              <a:rPr lang="en-US">
                <a:cs typeface="Calibri"/>
              </a:rPr>
              <a:t>Human-</a:t>
            </a:r>
            <a:r>
              <a:rPr lang="en-US" err="1">
                <a:cs typeface="Calibri"/>
              </a:rPr>
              <a:t>centred</a:t>
            </a:r>
            <a:endParaRPr lang="en-US">
              <a:cs typeface="Calibri"/>
            </a:endParaRPr>
          </a:p>
          <a:p>
            <a:pPr algn="ctr"/>
            <a:endParaRPr lang="en-US">
              <a:cs typeface="Calibri"/>
            </a:endParaRPr>
          </a:p>
          <a:p>
            <a:pPr algn="ctr"/>
            <a:r>
              <a:rPr lang="en-US">
                <a:cs typeface="Calibri"/>
              </a:rPr>
              <a:t>Design should account for the public's needs &amp; EM </a:t>
            </a:r>
            <a:r>
              <a:rPr lang="en-US" err="1">
                <a:cs typeface="Calibri"/>
              </a:rPr>
              <a:t>organisations'</a:t>
            </a:r>
            <a:r>
              <a:rPr lang="en-US">
                <a:cs typeface="Calibri"/>
              </a:rPr>
              <a:t> needs</a:t>
            </a:r>
          </a:p>
          <a:p>
            <a:pPr algn="ctr"/>
            <a:endParaRPr lang="en-US">
              <a:cs typeface="Calibri"/>
            </a:endParaRPr>
          </a:p>
          <a:p>
            <a:pPr algn="ctr"/>
            <a:r>
              <a:rPr lang="en-US">
                <a:cs typeface="Calibri"/>
              </a:rPr>
              <a:t>Generating evidence is insufficient</a:t>
            </a:r>
          </a:p>
        </p:txBody>
      </p:sp>
    </p:spTree>
    <p:extLst>
      <p:ext uri="{BB962C8B-B14F-4D97-AF65-F5344CB8AC3E}">
        <p14:creationId xmlns:p14="http://schemas.microsoft.com/office/powerpoint/2010/main" val="319245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8" descr="Predicted fire spread for tomorrow, Friday 9th January : r/australia"/>
          <p:cNvPicPr preferRelativeResize="0"/>
          <p:nvPr/>
        </p:nvPicPr>
        <p:blipFill rotWithShape="1">
          <a:blip r:embed="rId3">
            <a:alphaModFix/>
          </a:blip>
          <a:srcRect r="209" b="7906"/>
          <a:stretch/>
        </p:blipFill>
        <p:spPr>
          <a:xfrm>
            <a:off x="8292742" y="2573941"/>
            <a:ext cx="2880068" cy="4055807"/>
          </a:xfrm>
          <a:prstGeom prst="rect">
            <a:avLst/>
          </a:prstGeom>
          <a:noFill/>
          <a:ln>
            <a:noFill/>
          </a:ln>
        </p:spPr>
      </p:pic>
      <p:pic>
        <p:nvPicPr>
          <p:cNvPr id="212" name="Google Shape;212;p8" descr="A picture containing background pattern&#10;&#10;Description automatically generated"/>
          <p:cNvPicPr preferRelativeResize="0"/>
          <p:nvPr/>
        </p:nvPicPr>
        <p:blipFill rotWithShape="1">
          <a:blip r:embed="rId4">
            <a:alphaModFix/>
          </a:blip>
          <a:srcRect l="-1" r="42532"/>
          <a:stretch/>
        </p:blipFill>
        <p:spPr>
          <a:xfrm rot="10800000">
            <a:off x="-297585" y="6531"/>
            <a:ext cx="8765558" cy="6858000"/>
          </a:xfrm>
          <a:prstGeom prst="rect">
            <a:avLst/>
          </a:prstGeom>
          <a:noFill/>
          <a:ln>
            <a:noFill/>
          </a:ln>
        </p:spPr>
      </p:pic>
      <p:pic>
        <p:nvPicPr>
          <p:cNvPr id="213" name="Google Shape;213;p8" descr="Shape&#10;&#10;Description automatically generated with medium confidence"/>
          <p:cNvPicPr preferRelativeResize="0"/>
          <p:nvPr/>
        </p:nvPicPr>
        <p:blipFill rotWithShape="1">
          <a:blip r:embed="rId5">
            <a:alphaModFix/>
          </a:blip>
          <a:srcRect/>
          <a:stretch/>
        </p:blipFill>
        <p:spPr>
          <a:xfrm>
            <a:off x="11514860" y="6237287"/>
            <a:ext cx="677140" cy="620712"/>
          </a:xfrm>
          <a:prstGeom prst="rect">
            <a:avLst/>
          </a:prstGeom>
          <a:noFill/>
          <a:ln>
            <a:noFill/>
          </a:ln>
        </p:spPr>
      </p:pic>
      <p:sp>
        <p:nvSpPr>
          <p:cNvPr id="214" name="Google Shape;214;p8"/>
          <p:cNvSpPr txBox="1"/>
          <p:nvPr/>
        </p:nvSpPr>
        <p:spPr>
          <a:xfrm>
            <a:off x="664311" y="1709237"/>
            <a:ext cx="5264663" cy="4739759"/>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200" b="1" i="0" u="none" strike="noStrike" cap="none">
                <a:solidFill>
                  <a:schemeClr val="dk1"/>
                </a:solidFill>
                <a:latin typeface="+mj-lt"/>
                <a:ea typeface="Century Gothic"/>
                <a:cs typeface="Century Gothic"/>
                <a:sym typeface="Century Gothic"/>
              </a:rPr>
              <a:t>Phase 1:</a:t>
            </a:r>
            <a:r>
              <a:rPr lang="en-AU" sz="2200" b="0" i="0" u="none" strike="noStrike" cap="none">
                <a:solidFill>
                  <a:schemeClr val="dk1"/>
                </a:solidFill>
                <a:latin typeface="+mj-lt"/>
                <a:ea typeface="Century Gothic"/>
                <a:cs typeface="Century Gothic"/>
                <a:sym typeface="Century Gothic"/>
              </a:rPr>
              <a:t> </a:t>
            </a:r>
            <a:endParaRPr sz="2200" b="1" i="0" u="none" strike="noStrike" cap="none">
              <a:solidFill>
                <a:schemeClr val="dk1"/>
              </a:solidFill>
              <a:latin typeface="+mj-lt"/>
              <a:ea typeface="Century Gothic"/>
              <a:cs typeface="Century Gothic"/>
              <a:sym typeface="Century Gothic"/>
            </a:endParaRPr>
          </a:p>
          <a:p>
            <a:pPr lvl="1">
              <a:buClr>
                <a:srgbClr val="000000"/>
              </a:buClr>
              <a:buSzPts val="2000"/>
            </a:pPr>
            <a:r>
              <a:rPr lang="en-AU" sz="2200" b="0" i="0" u="none" strike="noStrike" cap="none">
                <a:solidFill>
                  <a:schemeClr val="dk1"/>
                </a:solidFill>
                <a:latin typeface="+mj-lt"/>
                <a:ea typeface="Century Gothic"/>
                <a:cs typeface="Century Gothic"/>
                <a:sym typeface="Century Gothic"/>
              </a:rPr>
              <a:t>Understanding current agency practice and community comprehension </a:t>
            </a:r>
            <a:r>
              <a:rPr lang="en-AU" sz="2200" b="0" i="0" u="none" strike="noStrike" cap="none">
                <a:solidFill>
                  <a:schemeClr val="dk1"/>
                </a:solidFill>
                <a:latin typeface="+mj-lt"/>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and use of existing public-facing map-based products (i.e., incident warning maps and fire spread prediction maps).</a:t>
            </a:r>
            <a:r>
              <a:rPr lang="en-AU" sz="2200">
                <a:solidFill>
                  <a:schemeClr val="dk1"/>
                </a:solidFill>
                <a:latin typeface="+mj-lt"/>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[WP1-5]</a:t>
            </a:r>
            <a:endParaRPr sz="2200" b="1" i="0" u="none" strike="noStrike" cap="none">
              <a:solidFill>
                <a:schemeClr val="dk1"/>
              </a:solidFill>
              <a:latin typeface="+mj-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br>
              <a:rPr lang="en-AU" sz="2200" b="0" i="0" u="none" strike="noStrike" cap="none">
                <a:latin typeface="+mj-lt"/>
                <a:ea typeface="Century Gothic"/>
                <a:cs typeface="Century Gothic"/>
              </a:rPr>
            </a:br>
            <a:r>
              <a:rPr lang="en-AU" sz="2200" b="1" i="0" u="none" strike="noStrike" cap="none">
                <a:solidFill>
                  <a:schemeClr val="dk1"/>
                </a:solidFill>
                <a:latin typeface="+mj-lt"/>
                <a:ea typeface="Century Gothic"/>
                <a:cs typeface="Century Gothic"/>
                <a:sym typeface="Century Gothic"/>
              </a:rPr>
              <a:t>Phase 2:</a:t>
            </a:r>
            <a:r>
              <a:rPr lang="en-AU" sz="2200" b="0" i="0" u="none" strike="noStrike" cap="none">
                <a:solidFill>
                  <a:schemeClr val="dk1"/>
                </a:solidFill>
                <a:latin typeface="+mj-lt"/>
                <a:ea typeface="Century Gothic"/>
                <a:cs typeface="Century Gothic"/>
                <a:sym typeface="Century Gothic"/>
              </a:rPr>
              <a:t> </a:t>
            </a:r>
            <a:endParaRPr sz="2200" b="1" i="0" u="none" strike="noStrike" cap="none">
              <a:solidFill>
                <a:schemeClr val="dk1"/>
              </a:solidFill>
              <a:latin typeface="+mj-lt"/>
              <a:ea typeface="Century Gothic"/>
              <a:cs typeface="Century Gothic"/>
              <a:sym typeface="Century Gothic"/>
            </a:endParaRPr>
          </a:p>
          <a:p>
            <a:pPr lvl="1">
              <a:buClr>
                <a:srgbClr val="000000"/>
              </a:buClr>
              <a:buSzPts val="2000"/>
            </a:pPr>
            <a:r>
              <a:rPr lang="en-AU" sz="2200" b="0" i="0" u="none" strike="noStrike" cap="none">
                <a:solidFill>
                  <a:schemeClr val="dk1"/>
                </a:solidFill>
                <a:latin typeface="+mj-lt"/>
                <a:ea typeface="Century Gothic"/>
                <a:cs typeface="Century Gothic"/>
                <a:sym typeface="Century Gothic"/>
              </a:rPr>
              <a:t>Developing and testing public-facing fire spread prediction map concepts.</a:t>
            </a:r>
            <a:r>
              <a:rPr lang="en-AU" sz="2200">
                <a:solidFill>
                  <a:schemeClr val="dk1"/>
                </a:solidFill>
                <a:latin typeface="+mj-lt"/>
                <a:ea typeface="Century Gothic"/>
                <a:cs typeface="Century Gothic"/>
                <a:sym typeface="Century Gothic"/>
              </a:rPr>
              <a:t> [WP7-12]</a:t>
            </a:r>
            <a:endParaRPr sz="2200" b="1" i="0" u="none" strike="noStrike" cap="none">
              <a:solidFill>
                <a:schemeClr val="dk1"/>
              </a:solidFill>
              <a:latin typeface="+mj-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br>
              <a:rPr lang="en-AU" sz="2200" b="0" i="0" u="none" strike="noStrike" cap="none">
                <a:latin typeface="+mj-lt"/>
                <a:ea typeface="Century Gothic"/>
                <a:cs typeface="Century Gothic"/>
              </a:rPr>
            </a:br>
            <a:r>
              <a:rPr lang="en-AU" sz="2200" b="1" i="0" u="none" strike="noStrike" cap="none">
                <a:solidFill>
                  <a:schemeClr val="dk1"/>
                </a:solidFill>
                <a:latin typeface="+mj-lt"/>
                <a:ea typeface="Century Gothic"/>
                <a:cs typeface="Century Gothic"/>
                <a:sym typeface="Century Gothic"/>
              </a:rPr>
              <a:t>Phase 3:</a:t>
            </a:r>
            <a:r>
              <a:rPr lang="en-AU" sz="2200" b="0" i="0" u="none" strike="noStrike" cap="none">
                <a:solidFill>
                  <a:schemeClr val="dk1"/>
                </a:solidFill>
                <a:latin typeface="+mj-lt"/>
                <a:ea typeface="Century Gothic"/>
                <a:cs typeface="Century Gothic"/>
                <a:sym typeface="Century Gothic"/>
              </a:rPr>
              <a:t> </a:t>
            </a:r>
            <a:endParaRPr sz="2200" b="1" i="0" u="none" strike="noStrike" cap="none">
              <a:solidFill>
                <a:schemeClr val="dk1"/>
              </a:solidFill>
              <a:latin typeface="+mj-lt"/>
              <a:ea typeface="Century Gothic"/>
              <a:cs typeface="Century Gothic"/>
              <a:sym typeface="Century Gothic"/>
            </a:endParaRPr>
          </a:p>
          <a:p>
            <a:pPr marL="457200" marR="0" lvl="1" indent="0" algn="l" rtl="0">
              <a:lnSpc>
                <a:spcPct val="100000"/>
              </a:lnSpc>
              <a:spcBef>
                <a:spcPts val="0"/>
              </a:spcBef>
              <a:spcAft>
                <a:spcPts val="0"/>
              </a:spcAft>
              <a:buClr>
                <a:srgbClr val="000000"/>
              </a:buClr>
              <a:buSzPts val="2000"/>
              <a:buFont typeface="Arial"/>
              <a:buNone/>
            </a:pPr>
            <a:r>
              <a:rPr lang="en-AU" sz="2200" b="0" i="0" u="none" strike="noStrike" cap="none">
                <a:solidFill>
                  <a:schemeClr val="dk1"/>
                </a:solidFill>
                <a:latin typeface="+mj-lt"/>
                <a:ea typeface="Century Gothic"/>
                <a:cs typeface="Century Gothic"/>
                <a:sym typeface="Century Gothic"/>
              </a:rPr>
              <a:t>Developing practical outputs for agency use.</a:t>
            </a:r>
            <a:endParaRPr sz="2200" b="1" i="0" u="none" strike="noStrike" cap="none">
              <a:solidFill>
                <a:schemeClr val="dk1"/>
              </a:solidFill>
              <a:latin typeface="+mj-lt"/>
              <a:ea typeface="Century Gothic"/>
              <a:cs typeface="Century Gothic"/>
              <a:sym typeface="Century Gothic"/>
            </a:endParaRPr>
          </a:p>
        </p:txBody>
      </p:sp>
      <p:sp>
        <p:nvSpPr>
          <p:cNvPr id="215" name="Google Shape;215;p8"/>
          <p:cNvSpPr txBox="1"/>
          <p:nvPr/>
        </p:nvSpPr>
        <p:spPr>
          <a:xfrm>
            <a:off x="309425" y="569881"/>
            <a:ext cx="4716463" cy="1696454"/>
          </a:xfrm>
          <a:prstGeom prst="rect">
            <a:avLst/>
          </a:prstGeom>
          <a:noFill/>
          <a:ln>
            <a:noFill/>
          </a:ln>
        </p:spPr>
        <p:txBody>
          <a:bodyPr spcFirstLastPara="1" wrap="square" lIns="0" tIns="0" rIns="0" bIns="0" anchor="t" anchorCtr="0">
            <a:normAutofit/>
          </a:bodyPr>
          <a:lstStyle/>
          <a:p>
            <a:pPr marL="0" marR="0" lvl="0" indent="0" algn="l" rtl="0">
              <a:lnSpc>
                <a:spcPct val="91666"/>
              </a:lnSpc>
              <a:spcBef>
                <a:spcPts val="0"/>
              </a:spcBef>
              <a:spcAft>
                <a:spcPts val="0"/>
              </a:spcAft>
              <a:buClr>
                <a:srgbClr val="00549A"/>
              </a:buClr>
              <a:buSzPts val="4800"/>
              <a:buFont typeface="Noto Sans Symbols"/>
              <a:buNone/>
            </a:pPr>
            <a:r>
              <a:rPr lang="en-AU" sz="4800" b="0" i="0" u="none" strike="noStrike" cap="none">
                <a:solidFill>
                  <a:srgbClr val="0072CE"/>
                </a:solidFill>
                <a:latin typeface="+mj-lt"/>
                <a:ea typeface="Century Gothic"/>
                <a:cs typeface="Century Gothic"/>
                <a:sym typeface="Century Gothic"/>
              </a:rPr>
              <a:t>Project Design</a:t>
            </a:r>
            <a:endParaRPr sz="1400" b="0" i="0" u="none" strike="noStrike" cap="none">
              <a:solidFill>
                <a:srgbClr val="0072CE"/>
              </a:solidFill>
              <a:latin typeface="+mj-lt"/>
              <a:ea typeface="Century Gothic"/>
              <a:cs typeface="Century Gothic"/>
              <a:sym typeface="Century Gothic"/>
            </a:endParaRPr>
          </a:p>
          <a:p>
            <a:pPr marL="0" marR="0" lvl="0" indent="0" algn="l" rtl="0">
              <a:lnSpc>
                <a:spcPct val="91666"/>
              </a:lnSpc>
              <a:spcBef>
                <a:spcPts val="1200"/>
              </a:spcBef>
              <a:spcAft>
                <a:spcPts val="0"/>
              </a:spcAft>
              <a:buClr>
                <a:srgbClr val="00B0F0"/>
              </a:buClr>
              <a:buSzPts val="4800"/>
              <a:buFont typeface="Noto Sans Symbols"/>
              <a:buNone/>
            </a:pPr>
            <a:endParaRPr sz="4800" b="0" i="0" u="none" strike="noStrike" cap="none">
              <a:solidFill>
                <a:srgbClr val="0072CE"/>
              </a:solidFill>
              <a:latin typeface="+mj-lt"/>
              <a:ea typeface="Century Gothic"/>
              <a:cs typeface="Century Gothic"/>
              <a:sym typeface="Century Gothic"/>
            </a:endParaRPr>
          </a:p>
        </p:txBody>
      </p:sp>
      <p:pic>
        <p:nvPicPr>
          <p:cNvPr id="2" name="Picture 1" descr="A map with red and black text&#10;&#10;Description automatically generated">
            <a:extLst>
              <a:ext uri="{FF2B5EF4-FFF2-40B4-BE49-F238E27FC236}">
                <a16:creationId xmlns:a16="http://schemas.microsoft.com/office/drawing/2014/main" id="{A1E48581-830C-1257-95C2-7F8A22D38BFB}"/>
              </a:ext>
            </a:extLst>
          </p:cNvPr>
          <p:cNvPicPr>
            <a:picLocks noChangeAspect="1"/>
          </p:cNvPicPr>
          <p:nvPr/>
        </p:nvPicPr>
        <p:blipFill>
          <a:blip r:embed="rId6"/>
          <a:stretch>
            <a:fillRect/>
          </a:stretch>
        </p:blipFill>
        <p:spPr>
          <a:xfrm>
            <a:off x="7611961" y="303769"/>
            <a:ext cx="4238625" cy="20764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mputer on a desk&#10;&#10;Description automatically generated">
            <a:extLst>
              <a:ext uri="{FF2B5EF4-FFF2-40B4-BE49-F238E27FC236}">
                <a16:creationId xmlns:a16="http://schemas.microsoft.com/office/drawing/2014/main" id="{BB517C35-A89C-2993-E3F9-FCFC97B83476}"/>
              </a:ext>
            </a:extLst>
          </p:cNvPr>
          <p:cNvPicPr>
            <a:picLocks noChangeAspect="1"/>
          </p:cNvPicPr>
          <p:nvPr/>
        </p:nvPicPr>
        <p:blipFill rotWithShape="1">
          <a:blip r:embed="rId3"/>
          <a:srcRect l="6700" r="27513" b="9090"/>
          <a:stretch/>
        </p:blipFill>
        <p:spPr>
          <a:xfrm>
            <a:off x="5685963"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86AAA28-7B03-51A4-2EF3-6710E1469EF7}"/>
              </a:ext>
            </a:extLst>
          </p:cNvPr>
          <p:cNvSpPr>
            <a:spLocks noGrp="1"/>
          </p:cNvSpPr>
          <p:nvPr/>
        </p:nvSpPr>
        <p:spPr>
          <a:xfrm>
            <a:off x="371094" y="1161288"/>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2800">
              <a:ea typeface="Calibri Light"/>
              <a:cs typeface="Calibri Light"/>
            </a:endParaRPr>
          </a:p>
        </p:txBody>
      </p:sp>
      <p:sp>
        <p:nvSpPr>
          <p:cNvPr id="4" name="TextBox 3">
            <a:extLst>
              <a:ext uri="{FF2B5EF4-FFF2-40B4-BE49-F238E27FC236}">
                <a16:creationId xmlns:a16="http://schemas.microsoft.com/office/drawing/2014/main" id="{51563166-FC95-C906-2C63-A073D58F1EB8}"/>
              </a:ext>
            </a:extLst>
          </p:cNvPr>
          <p:cNvSpPr txBox="1"/>
          <p:nvPr/>
        </p:nvSpPr>
        <p:spPr>
          <a:xfrm>
            <a:off x="371094" y="2280089"/>
            <a:ext cx="511086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b="1">
                <a:latin typeface="Calibri Light"/>
                <a:ea typeface="Calibri Light"/>
                <a:cs typeface="Calibri Light"/>
              </a:rPr>
              <a:t>Survey: </a:t>
            </a:r>
            <a:r>
              <a:rPr lang="en-US">
                <a:latin typeface="Calibri Light"/>
                <a:ea typeface="Calibri Light"/>
                <a:cs typeface="Calibri Light"/>
              </a:rPr>
              <a:t>online, recruited via Qualtrics</a:t>
            </a:r>
            <a:endParaRPr lang="en-US">
              <a:ea typeface="Calibri"/>
              <a:cs typeface="Calibri"/>
            </a:endParaRPr>
          </a:p>
          <a:p>
            <a:pPr>
              <a:lnSpc>
                <a:spcPct val="90000"/>
              </a:lnSpc>
              <a:spcAft>
                <a:spcPts val="600"/>
              </a:spcAft>
            </a:pPr>
            <a:endParaRPr lang="en-US" b="1">
              <a:latin typeface="Calibri Light"/>
              <a:ea typeface="Calibri Light"/>
              <a:cs typeface="Calibri Light"/>
            </a:endParaRPr>
          </a:p>
          <a:p>
            <a:pPr>
              <a:lnSpc>
                <a:spcPct val="90000"/>
              </a:lnSpc>
              <a:spcAft>
                <a:spcPts val="600"/>
              </a:spcAft>
            </a:pPr>
            <a:r>
              <a:rPr lang="en-US" b="1">
                <a:latin typeface="Calibri Light"/>
                <a:ea typeface="Calibri Light"/>
                <a:cs typeface="Calibri Light"/>
              </a:rPr>
              <a:t>Sample size</a:t>
            </a:r>
            <a:r>
              <a:rPr lang="en-US">
                <a:latin typeface="Calibri Light"/>
                <a:ea typeface="Calibri Light"/>
                <a:cs typeface="Calibri Light"/>
              </a:rPr>
              <a:t>: N= 3007 across all States and Territories</a:t>
            </a:r>
          </a:p>
          <a:p>
            <a:pPr>
              <a:lnSpc>
                <a:spcPct val="90000"/>
              </a:lnSpc>
              <a:spcAft>
                <a:spcPts val="600"/>
              </a:spcAft>
            </a:pPr>
            <a:endParaRPr lang="en-US">
              <a:latin typeface="Calibri Light"/>
              <a:ea typeface="Calibri Light"/>
              <a:cs typeface="Calibri Light"/>
            </a:endParaRPr>
          </a:p>
          <a:p>
            <a:pPr>
              <a:lnSpc>
                <a:spcPct val="90000"/>
              </a:lnSpc>
              <a:spcAft>
                <a:spcPts val="600"/>
              </a:spcAft>
            </a:pPr>
            <a:r>
              <a:rPr lang="en-US" b="1">
                <a:latin typeface="Calibri Light"/>
                <a:ea typeface="Calibri Light"/>
                <a:cs typeface="Calibri Light"/>
              </a:rPr>
              <a:t>Maps</a:t>
            </a:r>
            <a:r>
              <a:rPr lang="en-US">
                <a:latin typeface="Calibri Light"/>
                <a:ea typeface="Calibri Light"/>
                <a:cs typeface="Calibri Light"/>
              </a:rPr>
              <a:t>: 13 incident maps (2 x 7 jurisdictions); 1 fire spread prediction map</a:t>
            </a:r>
          </a:p>
          <a:p>
            <a:pPr>
              <a:lnSpc>
                <a:spcPct val="90000"/>
              </a:lnSpc>
              <a:spcAft>
                <a:spcPts val="600"/>
              </a:spcAft>
            </a:pPr>
            <a:endParaRPr lang="en-US">
              <a:latin typeface="Calibri Light"/>
              <a:ea typeface="Calibri Light"/>
              <a:cs typeface="Calibri Light"/>
            </a:endParaRPr>
          </a:p>
          <a:p>
            <a:pPr>
              <a:lnSpc>
                <a:spcPct val="90000"/>
              </a:lnSpc>
              <a:spcAft>
                <a:spcPts val="600"/>
              </a:spcAft>
            </a:pPr>
            <a:r>
              <a:rPr lang="en-US" b="1">
                <a:latin typeface="Calibri Light"/>
                <a:ea typeface="Calibri Light"/>
                <a:cs typeface="Calibri Light"/>
              </a:rPr>
              <a:t>Scenario</a:t>
            </a:r>
            <a:r>
              <a:rPr lang="en-US">
                <a:latin typeface="Calibri Light"/>
                <a:ea typeface="Calibri Light"/>
                <a:cs typeface="Calibri Light"/>
              </a:rPr>
              <a:t>: a co-designed bushfire event</a:t>
            </a:r>
          </a:p>
          <a:p>
            <a:pPr>
              <a:lnSpc>
                <a:spcPct val="90000"/>
              </a:lnSpc>
              <a:spcAft>
                <a:spcPts val="600"/>
              </a:spcAft>
            </a:pPr>
            <a:endParaRPr lang="en-US">
              <a:latin typeface="Calibri Light"/>
              <a:ea typeface="Calibri Light"/>
              <a:cs typeface="Calibri Light"/>
            </a:endParaRPr>
          </a:p>
          <a:p>
            <a:pPr>
              <a:lnSpc>
                <a:spcPct val="90000"/>
              </a:lnSpc>
              <a:spcAft>
                <a:spcPts val="600"/>
              </a:spcAft>
            </a:pPr>
            <a:r>
              <a:rPr lang="en-US" b="1">
                <a:latin typeface="Calibri Light"/>
                <a:ea typeface="Calibri Light"/>
                <a:cs typeface="Calibri Light"/>
              </a:rPr>
              <a:t>Communication</a:t>
            </a:r>
            <a:r>
              <a:rPr lang="en-US">
                <a:latin typeface="Calibri Light"/>
                <a:ea typeface="Calibri Light"/>
                <a:cs typeface="Calibri Light"/>
              </a:rPr>
              <a:t>: maps + warning text; each in their own format</a:t>
            </a:r>
          </a:p>
        </p:txBody>
      </p:sp>
      <p:sp>
        <p:nvSpPr>
          <p:cNvPr id="6" name="Subtitle 2">
            <a:extLst>
              <a:ext uri="{FF2B5EF4-FFF2-40B4-BE49-F238E27FC236}">
                <a16:creationId xmlns:a16="http://schemas.microsoft.com/office/drawing/2014/main" id="{BED81464-0D95-49D4-58C0-C68647F5FCBA}"/>
              </a:ext>
            </a:extLst>
          </p:cNvPr>
          <p:cNvSpPr txBox="1">
            <a:spLocks/>
          </p:cNvSpPr>
          <p:nvPr/>
        </p:nvSpPr>
        <p:spPr>
          <a:xfrm>
            <a:off x="373402" y="119565"/>
            <a:ext cx="9937750" cy="2413577"/>
          </a:xfrm>
          <a:prstGeom prst="rect">
            <a:avLst/>
          </a:prstGeom>
        </p:spPr>
        <p:txBody>
          <a:bodyPr vert="horz" lIns="0" tIns="0" rIns="0" bIns="0" rtlCol="0" anchor="ctr" anchorCtr="0">
            <a:normAutofit/>
          </a:bodyPr>
          <a:lstStyle>
            <a:lvl1pPr marL="0" indent="0" algn="ctr" defTabSz="914400" rtl="0" eaLnBrk="1" fontAlgn="t" latinLnBrk="0" hangingPunct="1">
              <a:lnSpc>
                <a:spcPts val="5000"/>
              </a:lnSpc>
              <a:spcBef>
                <a:spcPts val="1200"/>
              </a:spcBef>
              <a:buFont typeface="Wingdings" pitchFamily="2" charset="2"/>
              <a:buNone/>
              <a:defRPr sz="4500" kern="1200" baseline="0">
                <a:solidFill>
                  <a:srgbClr val="00B0F0"/>
                </a:solidFill>
                <a:latin typeface="+mj-lt"/>
                <a:ea typeface="+mn-ea"/>
                <a:cs typeface="+mn-cs"/>
              </a:defRPr>
            </a:lvl1pPr>
            <a:lvl2pPr marL="457200" indent="0" algn="ctr" defTabSz="914400" rtl="0" eaLnBrk="1" latinLnBrk="0" hangingPunct="1">
              <a:lnSpc>
                <a:spcPct val="90000"/>
              </a:lnSpc>
              <a:spcBef>
                <a:spcPts val="1200"/>
              </a:spcBef>
              <a:buFont typeface="Wingdings" pitchFamily="2" charset="2"/>
              <a:buNone/>
              <a:defRPr sz="2000" kern="1200" baseline="0">
                <a:solidFill>
                  <a:srgbClr val="707070"/>
                </a:solidFill>
                <a:latin typeface="+mj-lt"/>
                <a:ea typeface="+mn-ea"/>
                <a:cs typeface="+mn-cs"/>
              </a:defRPr>
            </a:lvl2pPr>
            <a:lvl3pPr marL="914400" indent="0" algn="ctr" defTabSz="914400" rtl="0" eaLnBrk="1" latinLnBrk="0" hangingPunct="1">
              <a:lnSpc>
                <a:spcPct val="90000"/>
              </a:lnSpc>
              <a:spcBef>
                <a:spcPts val="600"/>
              </a:spcBef>
              <a:buFont typeface="System Font Regular"/>
              <a:buNone/>
              <a:defRPr sz="1800" kern="1200" baseline="0">
                <a:solidFill>
                  <a:srgbClr val="707070"/>
                </a:solidFill>
                <a:latin typeface="+mj-lt"/>
                <a:ea typeface="+mn-ea"/>
                <a:cs typeface="+mn-cs"/>
              </a:defRPr>
            </a:lvl3pPr>
            <a:lvl4pPr marL="13716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4pPr>
            <a:lvl5pPr marL="1828800" indent="0" algn="ctr" defTabSz="914400" rtl="0" eaLnBrk="1" latinLnBrk="0" hangingPunct="1">
              <a:lnSpc>
                <a:spcPct val="90000"/>
              </a:lnSpc>
              <a:spcBef>
                <a:spcPts val="600"/>
              </a:spcBef>
              <a:buFont typeface="System Font Regular"/>
              <a:buNone/>
              <a:defRPr sz="1600" kern="1200" baseline="0">
                <a:solidFill>
                  <a:srgbClr val="707070"/>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400"/>
              </a:lnSpc>
            </a:pPr>
            <a:r>
              <a:rPr lang="en-US" sz="4800">
                <a:solidFill>
                  <a:srgbClr val="0072CE"/>
                </a:solidFill>
              </a:rPr>
              <a:t>Research Method </a:t>
            </a:r>
            <a:endParaRPr lang="en-US"/>
          </a:p>
          <a:p>
            <a:pPr algn="l">
              <a:lnSpc>
                <a:spcPts val="4400"/>
              </a:lnSpc>
            </a:pPr>
            <a:r>
              <a:rPr lang="en-US" sz="2800">
                <a:solidFill>
                  <a:srgbClr val="0072CE"/>
                </a:solidFill>
              </a:rPr>
              <a:t>[</a:t>
            </a:r>
            <a:r>
              <a:rPr lang="en-US" sz="2800" err="1">
                <a:solidFill>
                  <a:srgbClr val="0072CE"/>
                </a:solidFill>
              </a:rPr>
              <a:t>WP5</a:t>
            </a:r>
            <a:r>
              <a:rPr lang="en-US" sz="2800">
                <a:solidFill>
                  <a:srgbClr val="0072CE"/>
                </a:solidFill>
              </a:rPr>
              <a:t>]</a:t>
            </a:r>
            <a:endParaRPr lang="en-US" sz="3200">
              <a:ea typeface="Calibri Light"/>
              <a:cs typeface="Calibri Light"/>
            </a:endParaRPr>
          </a:p>
        </p:txBody>
      </p:sp>
    </p:spTree>
    <p:extLst>
      <p:ext uri="{BB962C8B-B14F-4D97-AF65-F5344CB8AC3E}">
        <p14:creationId xmlns:p14="http://schemas.microsoft.com/office/powerpoint/2010/main" val="875367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Scenario</a:t>
            </a:r>
            <a:endParaRPr lang="en-US"/>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838200" y="1703306"/>
            <a:ext cx="5870479" cy="43601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a:solidFill>
                  <a:srgbClr val="000000"/>
                </a:solidFill>
                <a:latin typeface="Calibri Light"/>
                <a:ea typeface="+mn-lt"/>
                <a:cs typeface="+mn-lt"/>
              </a:rPr>
              <a:t>It’s January school holidays and you and your family are spending the week at your holiday home in the picturesque town of Eagle Bay in Western Australia’s south-west region. It’s a typical WA summer, with daily temperatures in the high 30s with hot, gusty afternoon winds. It’s late at night when you start to see the distinct glow of a bushfire in the near distance. You look up the state’s official emergency information website – Emergency WA – and see the following warnings and maps. </a:t>
            </a:r>
            <a:endParaRPr lang="en-US" sz="2400">
              <a:latin typeface="Calibri Light"/>
              <a:ea typeface="Calibri Light"/>
              <a:cs typeface="Calibri Light"/>
            </a:endParaRPr>
          </a:p>
        </p:txBody>
      </p:sp>
    </p:spTree>
    <p:extLst>
      <p:ext uri="{BB962C8B-B14F-4D97-AF65-F5344CB8AC3E}">
        <p14:creationId xmlns:p14="http://schemas.microsoft.com/office/powerpoint/2010/main" val="657738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50C8-2771-22C4-AE08-D5952C51311B}"/>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solidFill>
                  <a:srgbClr val="0070C0"/>
                </a:solidFill>
                <a:ea typeface="Calibri Light"/>
                <a:cs typeface="Calibri Light"/>
              </a:rPr>
              <a:t>Scenario + Map 1</a:t>
            </a:r>
            <a:endParaRPr lang="en-US"/>
          </a:p>
        </p:txBody>
      </p:sp>
      <p:sp>
        <p:nvSpPr>
          <p:cNvPr id="3" name="Content Placeholder 2">
            <a:extLst>
              <a:ext uri="{FF2B5EF4-FFF2-40B4-BE49-F238E27FC236}">
                <a16:creationId xmlns:a16="http://schemas.microsoft.com/office/drawing/2014/main" id="{0A997279-1645-0732-5E25-B35136298677}"/>
              </a:ext>
            </a:extLst>
          </p:cNvPr>
          <p:cNvSpPr>
            <a:spLocks noGrp="1"/>
          </p:cNvSpPr>
          <p:nvPr/>
        </p:nvSpPr>
        <p:spPr>
          <a:xfrm>
            <a:off x="838200" y="1703306"/>
            <a:ext cx="5870479" cy="43601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a:solidFill>
                  <a:srgbClr val="000000"/>
                </a:solidFill>
                <a:latin typeface="Calibri Light"/>
                <a:ea typeface="+mn-lt"/>
                <a:cs typeface="+mn-lt"/>
              </a:rPr>
              <a:t>It’s January school holidays and you and your family are spending the week at your holiday home in the picturesque town of Eagle Bay in Western Australia’s south-west region. It’s a typical WA summer, with daily temperatures in the high 30s with hot, gusty afternoon winds. It’s late at night when you start to see the distinct glow of a bushfire in the near distance. You look up the state’s official emergency information website – Emergency WA – and see the following warnings and maps. </a:t>
            </a:r>
            <a:endParaRPr lang="en-US" sz="2400">
              <a:latin typeface="Calibri Light"/>
              <a:ea typeface="Calibri Light"/>
              <a:cs typeface="Calibri Light"/>
            </a:endParaRPr>
          </a:p>
        </p:txBody>
      </p:sp>
      <p:pic>
        <p:nvPicPr>
          <p:cNvPr id="5" name="Picture 4" descr="A map of a large area with orange areas&#10;&#10;Description automatically generated">
            <a:extLst>
              <a:ext uri="{FF2B5EF4-FFF2-40B4-BE49-F238E27FC236}">
                <a16:creationId xmlns:a16="http://schemas.microsoft.com/office/drawing/2014/main" id="{45347446-655A-3FB2-4689-EC4AC5AAFFC1}"/>
              </a:ext>
            </a:extLst>
          </p:cNvPr>
          <p:cNvPicPr>
            <a:picLocks noChangeAspect="1"/>
          </p:cNvPicPr>
          <p:nvPr/>
        </p:nvPicPr>
        <p:blipFill>
          <a:blip r:embed="rId3"/>
          <a:stretch>
            <a:fillRect/>
          </a:stretch>
        </p:blipFill>
        <p:spPr>
          <a:xfrm>
            <a:off x="7476502" y="-4312"/>
            <a:ext cx="3739558" cy="2050533"/>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A8E6C927-F215-FDDC-CD6F-03835AB9A4A6}"/>
              </a:ext>
            </a:extLst>
          </p:cNvPr>
          <p:cNvPicPr>
            <a:picLocks noChangeAspect="1"/>
          </p:cNvPicPr>
          <p:nvPr/>
        </p:nvPicPr>
        <p:blipFill>
          <a:blip r:embed="rId4"/>
          <a:stretch>
            <a:fillRect/>
          </a:stretch>
        </p:blipFill>
        <p:spPr>
          <a:xfrm>
            <a:off x="7477007" y="2053456"/>
            <a:ext cx="3720731" cy="5461369"/>
          </a:xfrm>
          <a:prstGeom prst="rect">
            <a:avLst/>
          </a:prstGeom>
        </p:spPr>
      </p:pic>
    </p:spTree>
    <p:extLst>
      <p:ext uri="{BB962C8B-B14F-4D97-AF65-F5344CB8AC3E}">
        <p14:creationId xmlns:p14="http://schemas.microsoft.com/office/powerpoint/2010/main" val="1193728683"/>
      </p:ext>
    </p:extLst>
  </p:cSld>
  <p:clrMapOvr>
    <a:masterClrMapping/>
  </p:clrMapOvr>
</p:sld>
</file>

<file path=ppt/theme/theme1.xml><?xml version="1.0" encoding="utf-8"?>
<a:theme xmlns:a="http://schemas.openxmlformats.org/drawingml/2006/main" name="Natural Hazards Research Theme">
  <a:themeElements>
    <a:clrScheme name="NHRA Colours">
      <a:dk1>
        <a:srgbClr val="000000"/>
      </a:dk1>
      <a:lt1>
        <a:srgbClr val="FFFFFF"/>
      </a:lt1>
      <a:dk2>
        <a:srgbClr val="5F696B"/>
      </a:dk2>
      <a:lt2>
        <a:srgbClr val="E6EBED"/>
      </a:lt2>
      <a:accent1>
        <a:srgbClr val="0071CE"/>
      </a:accent1>
      <a:accent2>
        <a:srgbClr val="D22630"/>
      </a:accent2>
      <a:accent3>
        <a:srgbClr val="FFCD00"/>
      </a:accent3>
      <a:accent4>
        <a:srgbClr val="8C4799"/>
      </a:accent4>
      <a:accent5>
        <a:srgbClr val="FF8200"/>
      </a:accent5>
      <a:accent6>
        <a:srgbClr val="009638"/>
      </a:accent6>
      <a:hlink>
        <a:srgbClr val="FF8200"/>
      </a:hlink>
      <a:folHlink>
        <a:srgbClr val="00A3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4293294-9d9a-4517-91d2-b0d8ed0096b8" xsi:nil="true"/>
    <lcf76f155ced4ddcb4097134ff3c332f xmlns="0720369f-3d04-47fa-8030-81a5d566cba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1B484D96A3A346B262AE6DAFBDEEB9" ma:contentTypeVersion="18" ma:contentTypeDescription="Create a new document." ma:contentTypeScope="" ma:versionID="311782227b3810e6346df83ef3f3d778">
  <xsd:schema xmlns:xsd="http://www.w3.org/2001/XMLSchema" xmlns:xs="http://www.w3.org/2001/XMLSchema" xmlns:p="http://schemas.microsoft.com/office/2006/metadata/properties" xmlns:ns2="0720369f-3d04-47fa-8030-81a5d566cba2" xmlns:ns3="24293294-9d9a-4517-91d2-b0d8ed0096b8" targetNamespace="http://schemas.microsoft.com/office/2006/metadata/properties" ma:root="true" ma:fieldsID="bea08d0d2c63b21c703d4c5bb24037a5" ns2:_="" ns3:_="">
    <xsd:import namespace="0720369f-3d04-47fa-8030-81a5d566cba2"/>
    <xsd:import namespace="24293294-9d9a-4517-91d2-b0d8ed0096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0369f-3d04-47fa-8030-81a5d566cb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68688ff-2d56-4402-9de8-2ba684990f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293294-9d9a-4517-91d2-b0d8ed0096b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600f727-e03f-4814-87f2-c0c34473a4bd}" ma:internalName="TaxCatchAll" ma:showField="CatchAllData" ma:web="24293294-9d9a-4517-91d2-b0d8ed0096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F424BB-9F50-49F8-A3E1-46BE6C1C8A34}">
  <ds:schemaRefs>
    <ds:schemaRef ds:uri="http://schemas.microsoft.com/sharepoint/v3/contenttype/forms"/>
  </ds:schemaRefs>
</ds:datastoreItem>
</file>

<file path=customXml/itemProps2.xml><?xml version="1.0" encoding="utf-8"?>
<ds:datastoreItem xmlns:ds="http://schemas.openxmlformats.org/officeDocument/2006/customXml" ds:itemID="{BAD22406-E523-4011-ABF6-4841B1DD4C89}">
  <ds:schemaRefs>
    <ds:schemaRef ds:uri="0720369f-3d04-47fa-8030-81a5d566cba2"/>
    <ds:schemaRef ds:uri="24293294-9d9a-4517-91d2-b0d8ed0096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C6129CD-D6B8-4D30-BF2C-49871FFFC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0369f-3d04-47fa-8030-81a5d566cba2"/>
    <ds:schemaRef ds:uri="24293294-9d9a-4517-91d2-b0d8ed0096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689b166-3c66-4f33-889a-d90ed654ea8c}" enabled="1" method="Standard" siteId="{de7bc5dd-a1cc-4e56-bf3e-0fbf2103b0b7}"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26</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Natural Hazards Research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Friedo Ligthart</dc:creator>
  <cp:revision>4</cp:revision>
  <cp:lastPrinted>2024-05-15T06:02:56Z</cp:lastPrinted>
  <dcterms:created xsi:type="dcterms:W3CDTF">2021-08-30T01:22:09Z</dcterms:created>
  <dcterms:modified xsi:type="dcterms:W3CDTF">2024-07-31T02:59:22Z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0x010100371B484D96A3A346B262AE6DAFBDEEB9</vt:lpwstr>
  </property>
  <property fmtid="{D5CDD505-2E9C-101B-9397-08002B2CF9AE}" pid="3" name="MediaServiceImageTags">
    <vt:lpwstr/>
  </property>
  <property fmtid="{D5CDD505-2E9C-101B-9397-08002B2CF9AE}" pid="4" name="ClassificationContentMarkingHeaderLocations">
    <vt:lpwstr>Natural Hazards Research Theme:8</vt:lpwstr>
  </property>
  <property fmtid="{D5CDD505-2E9C-101B-9397-08002B2CF9AE}" pid="5" name="ClassificationContentMarkingHeaderText">
    <vt:lpwstr>RMIT Classification: Trusted</vt:lpwstr>
  </property>
  <property fmtid="{D5CDD505-2E9C-101B-9397-08002B2CF9AE}" pid="6" name="MSIP_Label_1b52b3a1-dbcb-41fb-a452-370cf542753f_Enabled">
    <vt:lpwstr>true</vt:lpwstr>
  </property>
  <property fmtid="{D5CDD505-2E9C-101B-9397-08002B2CF9AE}" pid="7" name="MSIP_Label_1b52b3a1-dbcb-41fb-a452-370cf542753f_SetDate">
    <vt:lpwstr>2024-05-29T00:01:17Z</vt:lpwstr>
  </property>
  <property fmtid="{D5CDD505-2E9C-101B-9397-08002B2CF9AE}" pid="8" name="MSIP_Label_1b52b3a1-dbcb-41fb-a452-370cf542753f_Method">
    <vt:lpwstr>Privileged</vt:lpwstr>
  </property>
  <property fmtid="{D5CDD505-2E9C-101B-9397-08002B2CF9AE}" pid="9" name="MSIP_Label_1b52b3a1-dbcb-41fb-a452-370cf542753f_Name">
    <vt:lpwstr>Public</vt:lpwstr>
  </property>
  <property fmtid="{D5CDD505-2E9C-101B-9397-08002B2CF9AE}" pid="10" name="MSIP_Label_1b52b3a1-dbcb-41fb-a452-370cf542753f_SiteId">
    <vt:lpwstr>d1323671-cdbe-4417-b4d4-bdb24b51316b</vt:lpwstr>
  </property>
  <property fmtid="{D5CDD505-2E9C-101B-9397-08002B2CF9AE}" pid="11" name="MSIP_Label_1b52b3a1-dbcb-41fb-a452-370cf542753f_ActionId">
    <vt:lpwstr>fb86dbf0-dd74-48ff-b514-e068bfe08fff</vt:lpwstr>
  </property>
  <property fmtid="{D5CDD505-2E9C-101B-9397-08002B2CF9AE}" pid="12" name="MSIP_Label_1b52b3a1-dbcb-41fb-a452-370cf542753f_ContentBits">
    <vt:lpwstr>0</vt:lpwstr>
  </property>
</Properties>
</file>